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5"/>
  </p:notesMasterIdLst>
  <p:sldIdLst>
    <p:sldId id="261" r:id="rId5"/>
    <p:sldId id="258" r:id="rId6"/>
    <p:sldId id="271" r:id="rId7"/>
    <p:sldId id="272" r:id="rId8"/>
    <p:sldId id="289" r:id="rId9"/>
    <p:sldId id="273" r:id="rId10"/>
    <p:sldId id="274" r:id="rId11"/>
    <p:sldId id="275" r:id="rId12"/>
    <p:sldId id="287" r:id="rId13"/>
    <p:sldId id="282" r:id="rId14"/>
    <p:sldId id="290" r:id="rId15"/>
    <p:sldId id="281" r:id="rId16"/>
    <p:sldId id="291" r:id="rId17"/>
    <p:sldId id="288" r:id="rId18"/>
    <p:sldId id="283" r:id="rId19"/>
    <p:sldId id="277" r:id="rId20"/>
    <p:sldId id="278" r:id="rId21"/>
    <p:sldId id="284" r:id="rId22"/>
    <p:sldId id="292" r:id="rId23"/>
    <p:sldId id="268"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93567" autoAdjust="0"/>
  </p:normalViewPr>
  <p:slideViewPr>
    <p:cSldViewPr snapToGrid="0">
      <p:cViewPr varScale="1">
        <p:scale>
          <a:sx n="63" d="100"/>
          <a:sy n="63" d="100"/>
        </p:scale>
        <p:origin x="740" y="60"/>
      </p:cViewPr>
      <p:guideLst/>
    </p:cSldViewPr>
  </p:slideViewPr>
  <p:notesTextViewPr>
    <p:cViewPr>
      <p:scale>
        <a:sx n="3" d="2"/>
        <a:sy n="3" d="2"/>
      </p:scale>
      <p:origin x="0" y="0"/>
    </p:cViewPr>
  </p:notesTextViewPr>
  <p:sorterViewPr>
    <p:cViewPr>
      <p:scale>
        <a:sx n="100" d="100"/>
        <a:sy n="100" d="100"/>
      </p:scale>
      <p:origin x="0" y="-2046"/>
    </p:cViewPr>
  </p:sorterViewPr>
  <p:notesViewPr>
    <p:cSldViewPr snapToGrid="0">
      <p:cViewPr varScale="1">
        <p:scale>
          <a:sx n="50" d="100"/>
          <a:sy n="50" d="100"/>
        </p:scale>
        <p:origin x="2684"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C8A1C7B-B5FC-4E3B-8A00-7AE683982D00}" type="datetimeFigureOut">
              <a:rPr lang="en-US" smtClean="0"/>
              <a:t>4/27/2021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D2E05B7-B36E-46C0-B9C2-D4F092F7DE94}" type="slidenum">
              <a:rPr lang="en-US" smtClean="0"/>
              <a:t>‹#›</a:t>
            </a:fld>
            <a:endParaRPr lang="en-US"/>
          </a:p>
        </p:txBody>
      </p:sp>
    </p:spTree>
    <p:extLst>
      <p:ext uri="{BB962C8B-B14F-4D97-AF65-F5344CB8AC3E}">
        <p14:creationId xmlns:p14="http://schemas.microsoft.com/office/powerpoint/2010/main" val="2573944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2E05B7-B36E-46C0-B9C2-D4F092F7DE94}" type="slidenum">
              <a:rPr lang="en-US" smtClean="0"/>
              <a:t>1</a:t>
            </a:fld>
            <a:endParaRPr lang="en-US"/>
          </a:p>
        </p:txBody>
      </p:sp>
    </p:spTree>
    <p:extLst>
      <p:ext uri="{BB962C8B-B14F-4D97-AF65-F5344CB8AC3E}">
        <p14:creationId xmlns:p14="http://schemas.microsoft.com/office/powerpoint/2010/main" val="2139733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2D2E05B7-B36E-46C0-B9C2-D4F092F7DE94}" type="slidenum">
              <a:rPr lang="en-US" smtClean="0"/>
              <a:t>12</a:t>
            </a:fld>
            <a:endParaRPr lang="en-US"/>
          </a:p>
        </p:txBody>
      </p:sp>
    </p:spTree>
    <p:extLst>
      <p:ext uri="{BB962C8B-B14F-4D97-AF65-F5344CB8AC3E}">
        <p14:creationId xmlns:p14="http://schemas.microsoft.com/office/powerpoint/2010/main" val="15380033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sz="1200" dirty="0">
              <a:effectLst/>
              <a:latin typeface="Cambria" panose="02040503050406030204" pitchFamily="18"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D2E05B7-B36E-46C0-B9C2-D4F092F7DE94}" type="slidenum">
              <a:rPr lang="en-US" smtClean="0"/>
              <a:t>13</a:t>
            </a:fld>
            <a:endParaRPr lang="en-US"/>
          </a:p>
        </p:txBody>
      </p:sp>
    </p:spTree>
    <p:extLst>
      <p:ext uri="{BB962C8B-B14F-4D97-AF65-F5344CB8AC3E}">
        <p14:creationId xmlns:p14="http://schemas.microsoft.com/office/powerpoint/2010/main" val="41059068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2D2E05B7-B36E-46C0-B9C2-D4F092F7DE94}" type="slidenum">
              <a:rPr lang="en-US" smtClean="0"/>
              <a:t>14</a:t>
            </a:fld>
            <a:endParaRPr lang="en-US"/>
          </a:p>
        </p:txBody>
      </p:sp>
    </p:spTree>
    <p:extLst>
      <p:ext uri="{BB962C8B-B14F-4D97-AF65-F5344CB8AC3E}">
        <p14:creationId xmlns:p14="http://schemas.microsoft.com/office/powerpoint/2010/main" val="41156305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2E05B7-B36E-46C0-B9C2-D4F092F7DE94}" type="slidenum">
              <a:rPr lang="en-US" smtClean="0"/>
              <a:t>15</a:t>
            </a:fld>
            <a:endParaRPr lang="en-US"/>
          </a:p>
        </p:txBody>
      </p:sp>
    </p:spTree>
    <p:extLst>
      <p:ext uri="{BB962C8B-B14F-4D97-AF65-F5344CB8AC3E}">
        <p14:creationId xmlns:p14="http://schemas.microsoft.com/office/powerpoint/2010/main" val="5993098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2E05B7-B36E-46C0-B9C2-D4F092F7DE94}" type="slidenum">
              <a:rPr lang="en-US" smtClean="0"/>
              <a:t>16</a:t>
            </a:fld>
            <a:endParaRPr lang="en-US"/>
          </a:p>
        </p:txBody>
      </p:sp>
    </p:spTree>
    <p:extLst>
      <p:ext uri="{BB962C8B-B14F-4D97-AF65-F5344CB8AC3E}">
        <p14:creationId xmlns:p14="http://schemas.microsoft.com/office/powerpoint/2010/main" val="35170229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2E05B7-B36E-46C0-B9C2-D4F092F7DE94}" type="slidenum">
              <a:rPr lang="en-US" smtClean="0"/>
              <a:t>17</a:t>
            </a:fld>
            <a:endParaRPr lang="en-US"/>
          </a:p>
        </p:txBody>
      </p:sp>
    </p:spTree>
    <p:extLst>
      <p:ext uri="{BB962C8B-B14F-4D97-AF65-F5344CB8AC3E}">
        <p14:creationId xmlns:p14="http://schemas.microsoft.com/office/powerpoint/2010/main" val="9226094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2E05B7-B36E-46C0-B9C2-D4F092F7DE94}" type="slidenum">
              <a:rPr lang="en-US" smtClean="0"/>
              <a:t>18</a:t>
            </a:fld>
            <a:endParaRPr lang="en-US"/>
          </a:p>
        </p:txBody>
      </p:sp>
    </p:spTree>
    <p:extLst>
      <p:ext uri="{BB962C8B-B14F-4D97-AF65-F5344CB8AC3E}">
        <p14:creationId xmlns:p14="http://schemas.microsoft.com/office/powerpoint/2010/main" val="11997604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baseline="0" dirty="0"/>
          </a:p>
        </p:txBody>
      </p:sp>
      <p:sp>
        <p:nvSpPr>
          <p:cNvPr id="4" name="Slide Number Placeholder 3"/>
          <p:cNvSpPr>
            <a:spLocks noGrp="1"/>
          </p:cNvSpPr>
          <p:nvPr>
            <p:ph type="sldNum" sz="quarter" idx="10"/>
          </p:nvPr>
        </p:nvSpPr>
        <p:spPr/>
        <p:txBody>
          <a:bodyPr/>
          <a:lstStyle/>
          <a:p>
            <a:fld id="{2FBFB015-DBCD-4069-985D-72E74D320224}" type="slidenum">
              <a:rPr lang="en-US" smtClean="0"/>
              <a:t>19</a:t>
            </a:fld>
            <a:endParaRPr lang="en-US"/>
          </a:p>
        </p:txBody>
      </p:sp>
    </p:spTree>
    <p:extLst>
      <p:ext uri="{BB962C8B-B14F-4D97-AF65-F5344CB8AC3E}">
        <p14:creationId xmlns:p14="http://schemas.microsoft.com/office/powerpoint/2010/main" val="25915301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2FBFB015-DBCD-4069-985D-72E74D320224}" type="slidenum">
              <a:rPr lang="en-US" smtClean="0"/>
              <a:t>20</a:t>
            </a:fld>
            <a:endParaRPr lang="en-US"/>
          </a:p>
        </p:txBody>
      </p:sp>
    </p:spTree>
    <p:extLst>
      <p:ext uri="{BB962C8B-B14F-4D97-AF65-F5344CB8AC3E}">
        <p14:creationId xmlns:p14="http://schemas.microsoft.com/office/powerpoint/2010/main" val="3678647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2E05B7-B36E-46C0-B9C2-D4F092F7DE94}" type="slidenum">
              <a:rPr lang="en-US" smtClean="0"/>
              <a:t>2</a:t>
            </a:fld>
            <a:endParaRPr lang="en-US"/>
          </a:p>
        </p:txBody>
      </p:sp>
    </p:spTree>
    <p:extLst>
      <p:ext uri="{BB962C8B-B14F-4D97-AF65-F5344CB8AC3E}">
        <p14:creationId xmlns:p14="http://schemas.microsoft.com/office/powerpoint/2010/main" val="1779978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2D2E05B7-B36E-46C0-B9C2-D4F092F7DE94}" type="slidenum">
              <a:rPr lang="en-US" smtClean="0"/>
              <a:t>3</a:t>
            </a:fld>
            <a:endParaRPr lang="en-US"/>
          </a:p>
        </p:txBody>
      </p:sp>
    </p:spTree>
    <p:extLst>
      <p:ext uri="{BB962C8B-B14F-4D97-AF65-F5344CB8AC3E}">
        <p14:creationId xmlns:p14="http://schemas.microsoft.com/office/powerpoint/2010/main" val="726681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2E05B7-B36E-46C0-B9C2-D4F092F7DE94}" type="slidenum">
              <a:rPr lang="en-US" smtClean="0"/>
              <a:t>4</a:t>
            </a:fld>
            <a:endParaRPr lang="en-US"/>
          </a:p>
        </p:txBody>
      </p:sp>
    </p:spTree>
    <p:extLst>
      <p:ext uri="{BB962C8B-B14F-4D97-AF65-F5344CB8AC3E}">
        <p14:creationId xmlns:p14="http://schemas.microsoft.com/office/powerpoint/2010/main" val="2199318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u="sng" dirty="0"/>
          </a:p>
        </p:txBody>
      </p:sp>
      <p:sp>
        <p:nvSpPr>
          <p:cNvPr id="4" name="Slide Number Placeholder 3"/>
          <p:cNvSpPr>
            <a:spLocks noGrp="1"/>
          </p:cNvSpPr>
          <p:nvPr>
            <p:ph type="sldNum" sz="quarter" idx="10"/>
          </p:nvPr>
        </p:nvSpPr>
        <p:spPr/>
        <p:txBody>
          <a:bodyPr/>
          <a:lstStyle/>
          <a:p>
            <a:fld id="{2D2E05B7-B36E-46C0-B9C2-D4F092F7DE94}" type="slidenum">
              <a:rPr lang="en-US" smtClean="0"/>
              <a:t>6</a:t>
            </a:fld>
            <a:endParaRPr lang="en-US"/>
          </a:p>
        </p:txBody>
      </p:sp>
    </p:spTree>
    <p:extLst>
      <p:ext uri="{BB962C8B-B14F-4D97-AF65-F5344CB8AC3E}">
        <p14:creationId xmlns:p14="http://schemas.microsoft.com/office/powerpoint/2010/main" val="424612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17B1CB-3AE2-4EC3-82F9-312660F542FD}" type="slidenum">
              <a:rPr lang="en-US" smtClean="0"/>
              <a:t>7</a:t>
            </a:fld>
            <a:endParaRPr lang="en-US"/>
          </a:p>
        </p:txBody>
      </p:sp>
    </p:spTree>
    <p:extLst>
      <p:ext uri="{BB962C8B-B14F-4D97-AF65-F5344CB8AC3E}">
        <p14:creationId xmlns:p14="http://schemas.microsoft.com/office/powerpoint/2010/main" val="1877219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D217B1CB-3AE2-4EC3-82F9-312660F542FD}" type="slidenum">
              <a:rPr lang="en-US" smtClean="0"/>
              <a:t>8</a:t>
            </a:fld>
            <a:endParaRPr lang="en-US"/>
          </a:p>
        </p:txBody>
      </p:sp>
    </p:spTree>
    <p:extLst>
      <p:ext uri="{BB962C8B-B14F-4D97-AF65-F5344CB8AC3E}">
        <p14:creationId xmlns:p14="http://schemas.microsoft.com/office/powerpoint/2010/main" val="150058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2D2E05B7-B36E-46C0-B9C2-D4F092F7DE94}" type="slidenum">
              <a:rPr lang="en-US" smtClean="0"/>
              <a:t>10</a:t>
            </a:fld>
            <a:endParaRPr lang="en-US"/>
          </a:p>
        </p:txBody>
      </p:sp>
    </p:spTree>
    <p:extLst>
      <p:ext uri="{BB962C8B-B14F-4D97-AF65-F5344CB8AC3E}">
        <p14:creationId xmlns:p14="http://schemas.microsoft.com/office/powerpoint/2010/main" val="1220751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2D2E05B7-B36E-46C0-B9C2-D4F092F7DE94}" type="slidenum">
              <a:rPr lang="en-US" smtClean="0"/>
              <a:t>11</a:t>
            </a:fld>
            <a:endParaRPr lang="en-US"/>
          </a:p>
        </p:txBody>
      </p:sp>
    </p:spTree>
    <p:extLst>
      <p:ext uri="{BB962C8B-B14F-4D97-AF65-F5344CB8AC3E}">
        <p14:creationId xmlns:p14="http://schemas.microsoft.com/office/powerpoint/2010/main" val="38897109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938741" y="3530605"/>
            <a:ext cx="10363200" cy="469900"/>
          </a:xfrm>
        </p:spPr>
        <p:txBody>
          <a:bodyPr anchor="b">
            <a:noAutofit/>
          </a:bodyPr>
          <a:lstStyle>
            <a:lvl1pPr marL="0" indent="0">
              <a:buNone/>
              <a:defRPr sz="2133" baseline="0">
                <a:solidFill>
                  <a:schemeClr val="accent6">
                    <a:lumMod val="75000"/>
                  </a:schemeClr>
                </a:solidFill>
              </a:defRPr>
            </a:lvl1pPr>
            <a:lvl2pPr marL="609570" indent="0">
              <a:buNone/>
              <a:defRPr sz="2400">
                <a:solidFill>
                  <a:schemeClr val="tx1">
                    <a:tint val="75000"/>
                  </a:schemeClr>
                </a:solidFill>
              </a:defRPr>
            </a:lvl2pPr>
            <a:lvl3pPr marL="1219139" indent="0">
              <a:buNone/>
              <a:defRPr sz="2133">
                <a:solidFill>
                  <a:schemeClr val="tx1">
                    <a:tint val="75000"/>
                  </a:schemeClr>
                </a:solidFill>
              </a:defRPr>
            </a:lvl3pPr>
            <a:lvl4pPr marL="1828709" indent="0">
              <a:buNone/>
              <a:defRPr sz="1867">
                <a:solidFill>
                  <a:schemeClr val="tx1">
                    <a:tint val="75000"/>
                  </a:schemeClr>
                </a:solidFill>
              </a:defRPr>
            </a:lvl4pPr>
            <a:lvl5pPr marL="2438278" indent="0">
              <a:buNone/>
              <a:defRPr sz="1867">
                <a:solidFill>
                  <a:schemeClr val="tx1">
                    <a:tint val="75000"/>
                  </a:schemeClr>
                </a:solidFill>
              </a:defRPr>
            </a:lvl5pPr>
            <a:lvl6pPr marL="3047848" indent="0">
              <a:buNone/>
              <a:defRPr sz="1867">
                <a:solidFill>
                  <a:schemeClr val="tx1">
                    <a:tint val="75000"/>
                  </a:schemeClr>
                </a:solidFill>
              </a:defRPr>
            </a:lvl6pPr>
            <a:lvl7pPr marL="3657417" indent="0">
              <a:buNone/>
              <a:defRPr sz="1867">
                <a:solidFill>
                  <a:schemeClr val="tx1">
                    <a:tint val="75000"/>
                  </a:schemeClr>
                </a:solidFill>
              </a:defRPr>
            </a:lvl7pPr>
            <a:lvl8pPr marL="4266987" indent="0">
              <a:buNone/>
              <a:defRPr sz="1867">
                <a:solidFill>
                  <a:schemeClr val="tx1">
                    <a:tint val="75000"/>
                  </a:schemeClr>
                </a:solidFill>
              </a:defRPr>
            </a:lvl8pPr>
            <a:lvl9pPr marL="4876557" indent="0">
              <a:buNone/>
              <a:defRPr sz="1867">
                <a:solidFill>
                  <a:schemeClr val="tx1">
                    <a:tint val="75000"/>
                  </a:schemeClr>
                </a:solidFill>
              </a:defRPr>
            </a:lvl9pPr>
          </a:lstStyle>
          <a:p>
            <a:pPr lvl="0"/>
            <a:r>
              <a:rPr lang="en-US" dirty="0"/>
              <a:t>Presenter Name</a:t>
            </a:r>
          </a:p>
        </p:txBody>
      </p:sp>
      <p:sp>
        <p:nvSpPr>
          <p:cNvPr id="9" name="Text Placeholder 8"/>
          <p:cNvSpPr>
            <a:spLocks noGrp="1"/>
          </p:cNvSpPr>
          <p:nvPr>
            <p:ph type="body" sz="quarter" idx="14" hasCustomPrompt="1"/>
          </p:nvPr>
        </p:nvSpPr>
        <p:spPr>
          <a:xfrm>
            <a:off x="938741" y="4025900"/>
            <a:ext cx="10363200" cy="406400"/>
          </a:xfrm>
        </p:spPr>
        <p:txBody>
          <a:bodyPr/>
          <a:lstStyle>
            <a:lvl1pPr>
              <a:defRPr>
                <a:solidFill>
                  <a:schemeClr val="accent6">
                    <a:lumMod val="75000"/>
                  </a:schemeClr>
                </a:solidFill>
              </a:defRPr>
            </a:lvl1pPr>
          </a:lstStyle>
          <a:p>
            <a:pPr lvl="0"/>
            <a:r>
              <a:rPr lang="en-US" dirty="0"/>
              <a:t>Date:</a:t>
            </a:r>
          </a:p>
        </p:txBody>
      </p:sp>
      <p:sp>
        <p:nvSpPr>
          <p:cNvPr id="4" name="Text Placeholder 3"/>
          <p:cNvSpPr>
            <a:spLocks noGrp="1"/>
          </p:cNvSpPr>
          <p:nvPr>
            <p:ph type="body" sz="quarter" idx="17" hasCustomPrompt="1"/>
          </p:nvPr>
        </p:nvSpPr>
        <p:spPr>
          <a:xfrm>
            <a:off x="938741" y="3009900"/>
            <a:ext cx="10363200" cy="508000"/>
          </a:xfrm>
        </p:spPr>
        <p:txBody>
          <a:bodyPr>
            <a:noAutofit/>
          </a:bodyPr>
          <a:lstStyle>
            <a:lvl1pPr>
              <a:defRPr sz="3200" baseline="0">
                <a:solidFill>
                  <a:schemeClr val="tx2"/>
                </a:solidFill>
                <a:latin typeface="Franklin Gothic Medium Cond" panose="020B0606030402020204" pitchFamily="34" charset="0"/>
              </a:defRPr>
            </a:lvl1pPr>
          </a:lstStyle>
          <a:p>
            <a:pPr lvl="0"/>
            <a:r>
              <a:rPr lang="en-US" dirty="0"/>
              <a:t>PRESENTATION TITLE</a:t>
            </a:r>
          </a:p>
        </p:txBody>
      </p:sp>
      <p:sp>
        <p:nvSpPr>
          <p:cNvPr id="5" name="Rectangle 5"/>
          <p:cNvSpPr>
            <a:spLocks noChangeArrowheads="1"/>
          </p:cNvSpPr>
          <p:nvPr userDrawn="1"/>
        </p:nvSpPr>
        <p:spPr bwMode="auto">
          <a:xfrm>
            <a:off x="279918" y="556006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7" name="Picture 6"/>
          <p:cNvPicPr>
            <a:picLocks noChangeAspect="1"/>
          </p:cNvPicPr>
          <p:nvPr userDrawn="1"/>
        </p:nvPicPr>
        <p:blipFill>
          <a:blip r:embed="rId2"/>
          <a:stretch>
            <a:fillRect/>
          </a:stretch>
        </p:blipFill>
        <p:spPr>
          <a:xfrm>
            <a:off x="8972550" y="131540"/>
            <a:ext cx="2333625" cy="2787385"/>
          </a:xfrm>
          <a:prstGeom prst="rect">
            <a:avLst/>
          </a:prstGeom>
        </p:spPr>
      </p:pic>
    </p:spTree>
    <p:extLst>
      <p:ext uri="{BB962C8B-B14F-4D97-AF65-F5344CB8AC3E}">
        <p14:creationId xmlns:p14="http://schemas.microsoft.com/office/powerpoint/2010/main" val="3174874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2 (Follows Title Slide)">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09600" y="274639"/>
            <a:ext cx="10972800" cy="1143000"/>
          </a:xfrm>
        </p:spPr>
        <p:txBody>
          <a:bodyPr/>
          <a:lstStyle>
            <a:lvl1pPr>
              <a:defRPr/>
            </a:lvl1pPr>
          </a:lstStyle>
          <a:p>
            <a:r>
              <a:rPr lang="en-US" dirty="0"/>
              <a:t>Slide 2 (You must keep this slide for the animation to work correctly.)</a:t>
            </a:r>
          </a:p>
        </p:txBody>
      </p:sp>
      <p:sp>
        <p:nvSpPr>
          <p:cNvPr id="14" name="Content Placeholder 2"/>
          <p:cNvSpPr>
            <a:spLocks noGrp="1"/>
          </p:cNvSpPr>
          <p:nvPr>
            <p:ph idx="1"/>
          </p:nvPr>
        </p:nvSpPr>
        <p:spPr>
          <a:xfrm>
            <a:off x="609600" y="1485176"/>
            <a:ext cx="10972800" cy="4165599"/>
          </a:xfrm>
        </p:spPr>
        <p:txBody>
          <a:bodyPr/>
          <a:lstStyle/>
          <a:p>
            <a:pPr lvl="0"/>
            <a:r>
              <a:rPr lang="en-US"/>
              <a:t>Edit Master text styles</a:t>
            </a:r>
          </a:p>
          <a:p>
            <a:pPr lvl="1"/>
            <a:r>
              <a:rPr lang="en-US"/>
              <a:t>Second level</a:t>
            </a:r>
          </a:p>
          <a:p>
            <a:pPr lvl="2"/>
            <a:r>
              <a:rPr lang="en-US"/>
              <a:t>Third level</a:t>
            </a:r>
          </a:p>
          <a:p>
            <a:pPr lvl="3"/>
            <a:r>
              <a:rPr lang="en-US"/>
              <a:t>Fourth level</a:t>
            </a:r>
          </a:p>
        </p:txBody>
      </p:sp>
      <p:pic>
        <p:nvPicPr>
          <p:cNvPr id="4" name="Picture 3"/>
          <p:cNvPicPr>
            <a:picLocks noChangeAspect="1"/>
          </p:cNvPicPr>
          <p:nvPr userDrawn="1"/>
        </p:nvPicPr>
        <p:blipFill>
          <a:blip r:embed="rId2"/>
          <a:stretch>
            <a:fillRect/>
          </a:stretch>
        </p:blipFill>
        <p:spPr>
          <a:xfrm>
            <a:off x="363404" y="5813428"/>
            <a:ext cx="3676650" cy="1004513"/>
          </a:xfrm>
          <a:prstGeom prst="rect">
            <a:avLst/>
          </a:prstGeom>
        </p:spPr>
      </p:pic>
    </p:spTree>
    <p:extLst>
      <p:ext uri="{BB962C8B-B14F-4D97-AF65-F5344CB8AC3E}">
        <p14:creationId xmlns:p14="http://schemas.microsoft.com/office/powerpoint/2010/main" val="226956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Type 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600204"/>
            <a:ext cx="10972800" cy="4165599"/>
          </a:xfrm>
        </p:spPr>
        <p:txBody>
          <a:bodyPr/>
          <a:lstStyle/>
          <a:p>
            <a:pPr lvl="0"/>
            <a:r>
              <a:rPr lang="en-US"/>
              <a:t>Edit Master text styles</a:t>
            </a:r>
          </a:p>
          <a:p>
            <a:pPr lvl="1"/>
            <a:r>
              <a:rPr lang="en-US"/>
              <a:t>Second level</a:t>
            </a:r>
          </a:p>
          <a:p>
            <a:pPr lvl="2"/>
            <a:r>
              <a:rPr lang="en-US"/>
              <a:t>Third level</a:t>
            </a:r>
          </a:p>
        </p:txBody>
      </p:sp>
      <p:pic>
        <p:nvPicPr>
          <p:cNvPr id="4" name="Picture 3"/>
          <p:cNvPicPr>
            <a:picLocks noChangeAspect="1"/>
          </p:cNvPicPr>
          <p:nvPr userDrawn="1"/>
        </p:nvPicPr>
        <p:blipFill>
          <a:blip r:embed="rId2"/>
          <a:stretch>
            <a:fillRect/>
          </a:stretch>
        </p:blipFill>
        <p:spPr>
          <a:xfrm>
            <a:off x="363404" y="5813428"/>
            <a:ext cx="3676650" cy="1004513"/>
          </a:xfrm>
          <a:prstGeom prst="rect">
            <a:avLst/>
          </a:prstGeom>
        </p:spPr>
      </p:pic>
    </p:spTree>
    <p:extLst>
      <p:ext uri="{BB962C8B-B14F-4D97-AF65-F5344CB8AC3E}">
        <p14:creationId xmlns:p14="http://schemas.microsoft.com/office/powerpoint/2010/main" val="2714545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stretch>
            <a:fillRect/>
          </a:stretch>
        </p:blipFill>
        <p:spPr>
          <a:xfrm>
            <a:off x="363404" y="5813428"/>
            <a:ext cx="3676650" cy="1004513"/>
          </a:xfrm>
          <a:prstGeom prst="rect">
            <a:avLst/>
          </a:prstGeom>
        </p:spPr>
      </p:pic>
    </p:spTree>
    <p:extLst>
      <p:ext uri="{BB962C8B-B14F-4D97-AF65-F5344CB8AC3E}">
        <p14:creationId xmlns:p14="http://schemas.microsoft.com/office/powerpoint/2010/main" val="1364409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Content Slide Type 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600206"/>
            <a:ext cx="10972800" cy="4165599"/>
          </a:xfrm>
        </p:spPr>
        <p:txBody>
          <a:bodyPr/>
          <a:lstStyle/>
          <a:p>
            <a:pPr lvl="0"/>
            <a:r>
              <a:rPr lang="en-US"/>
              <a:t>Click to edit Master text styles</a:t>
            </a:r>
          </a:p>
          <a:p>
            <a:pPr lvl="1"/>
            <a:r>
              <a:rPr lang="en-US"/>
              <a:t>Second level</a:t>
            </a:r>
          </a:p>
          <a:p>
            <a:pPr lvl="2"/>
            <a:r>
              <a:rPr lang="en-US"/>
              <a:t>Third level</a:t>
            </a:r>
          </a:p>
        </p:txBody>
      </p:sp>
      <p:pic>
        <p:nvPicPr>
          <p:cNvPr id="4" name="Picture 3"/>
          <p:cNvPicPr>
            <a:picLocks noChangeAspect="1"/>
          </p:cNvPicPr>
          <p:nvPr userDrawn="1"/>
        </p:nvPicPr>
        <p:blipFill>
          <a:blip r:embed="rId2"/>
          <a:stretch>
            <a:fillRect/>
          </a:stretch>
        </p:blipFill>
        <p:spPr>
          <a:xfrm>
            <a:off x="363404" y="5813428"/>
            <a:ext cx="3676650" cy="1004513"/>
          </a:xfrm>
          <a:prstGeom prst="rect">
            <a:avLst/>
          </a:prstGeom>
        </p:spPr>
      </p:pic>
    </p:spTree>
    <p:extLst>
      <p:ext uri="{BB962C8B-B14F-4D97-AF65-F5344CB8AC3E}">
        <p14:creationId xmlns:p14="http://schemas.microsoft.com/office/powerpoint/2010/main" val="3253810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Content Slide Type 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600206"/>
            <a:ext cx="10972800" cy="4165599"/>
          </a:xfrm>
        </p:spPr>
        <p:txBody>
          <a:bodyPr/>
          <a:lstStyle/>
          <a:p>
            <a:pPr lvl="0"/>
            <a:r>
              <a:rPr lang="en-US"/>
              <a:t>Click to edit Master text styles</a:t>
            </a:r>
          </a:p>
          <a:p>
            <a:pPr lvl="1"/>
            <a:r>
              <a:rPr lang="en-US"/>
              <a:t>Second level</a:t>
            </a:r>
          </a:p>
          <a:p>
            <a:pPr lvl="2"/>
            <a:r>
              <a:rPr lang="en-US"/>
              <a:t>Third level</a:t>
            </a:r>
          </a:p>
        </p:txBody>
      </p:sp>
      <p:pic>
        <p:nvPicPr>
          <p:cNvPr id="4" name="Picture 3"/>
          <p:cNvPicPr>
            <a:picLocks noChangeAspect="1"/>
          </p:cNvPicPr>
          <p:nvPr userDrawn="1"/>
        </p:nvPicPr>
        <p:blipFill>
          <a:blip r:embed="rId2"/>
          <a:stretch>
            <a:fillRect/>
          </a:stretch>
        </p:blipFill>
        <p:spPr>
          <a:xfrm>
            <a:off x="363404" y="5813428"/>
            <a:ext cx="3676650" cy="1004513"/>
          </a:xfrm>
          <a:prstGeom prst="rect">
            <a:avLst/>
          </a:prstGeom>
        </p:spPr>
      </p:pic>
    </p:spTree>
    <p:extLst>
      <p:ext uri="{BB962C8B-B14F-4D97-AF65-F5344CB8AC3E}">
        <p14:creationId xmlns:p14="http://schemas.microsoft.com/office/powerpoint/2010/main" val="2182142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914400" y="6248400"/>
            <a:ext cx="2540000" cy="45720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pPr>
              <a:defRPr/>
            </a:pPr>
            <a:endParaRPr lang="en-US"/>
          </a:p>
        </p:txBody>
      </p:sp>
      <p:pic>
        <p:nvPicPr>
          <p:cNvPr id="6" name="Picture 5"/>
          <p:cNvPicPr>
            <a:picLocks noChangeAspect="1"/>
          </p:cNvPicPr>
          <p:nvPr userDrawn="1"/>
        </p:nvPicPr>
        <p:blipFill>
          <a:blip r:embed="rId3"/>
          <a:stretch>
            <a:fillRect/>
          </a:stretch>
        </p:blipFill>
        <p:spPr>
          <a:xfrm>
            <a:off x="363404" y="5813428"/>
            <a:ext cx="3676650" cy="1004513"/>
          </a:xfrm>
          <a:prstGeom prst="rect">
            <a:avLst/>
          </a:prstGeom>
        </p:spPr>
      </p:pic>
    </p:spTree>
    <p:extLst>
      <p:ext uri="{BB962C8B-B14F-4D97-AF65-F5344CB8AC3E}">
        <p14:creationId xmlns:p14="http://schemas.microsoft.com/office/powerpoint/2010/main" val="2498524275"/>
      </p:ext>
    </p:extLst>
  </p:cSld>
  <p:clrMapOvr>
    <a:masterClrMapping/>
  </p:clrMapOvr>
  <p:transition>
    <p:sndAc>
      <p:stSnd>
        <p:snd r:embed="rId1" name="wind.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w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4"/>
            <a:ext cx="10972800" cy="416559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graphicFrame>
        <p:nvGraphicFramePr>
          <p:cNvPr id="7" name="Object 6"/>
          <p:cNvGraphicFramePr>
            <a:graphicFrameLocks noChangeAspect="1"/>
          </p:cNvGraphicFramePr>
          <p:nvPr>
            <p:extLst>
              <p:ext uri="{D42A27DB-BD31-4B8C-83A1-F6EECF244321}">
                <p14:modId xmlns:p14="http://schemas.microsoft.com/office/powerpoint/2010/main" val="2422478746"/>
              </p:ext>
            </p:extLst>
          </p:nvPr>
        </p:nvGraphicFramePr>
        <p:xfrm>
          <a:off x="11936279" y="-610"/>
          <a:ext cx="249543" cy="2591410"/>
        </p:xfrm>
        <a:graphic>
          <a:graphicData uri="http://schemas.openxmlformats.org/presentationml/2006/ole">
            <mc:AlternateContent xmlns:mc="http://schemas.openxmlformats.org/markup-compatibility/2006">
              <mc:Choice xmlns:v="urn:schemas-microsoft-com:vml" Requires="v">
                <p:oleObj spid="_x0000_s1054" name="Image" r:id="rId10" imgW="330120" imgH="3428280" progId="Photoshop.Image.13">
                  <p:embed/>
                </p:oleObj>
              </mc:Choice>
              <mc:Fallback>
                <p:oleObj name="Image" r:id="rId10" imgW="330120" imgH="3428280" progId="Photoshop.Image.13">
                  <p:embed/>
                  <p:pic>
                    <p:nvPicPr>
                      <p:cNvPr id="7" name="Object 6"/>
                      <p:cNvPicPr/>
                      <p:nvPr/>
                    </p:nvPicPr>
                    <p:blipFill>
                      <a:blip r:embed="rId11"/>
                      <a:stretch>
                        <a:fillRect/>
                      </a:stretch>
                    </p:blipFill>
                    <p:spPr>
                      <a:xfrm>
                        <a:off x="11936279" y="-610"/>
                        <a:ext cx="249543" cy="2591410"/>
                      </a:xfrm>
                      <a:prstGeom prst="rect">
                        <a:avLst/>
                      </a:prstGeom>
                    </p:spPr>
                  </p:pic>
                </p:oleObj>
              </mc:Fallback>
            </mc:AlternateContent>
          </a:graphicData>
        </a:graphic>
      </p:graphicFrame>
      <p:graphicFrame>
        <p:nvGraphicFramePr>
          <p:cNvPr id="5" name="Object 4"/>
          <p:cNvGraphicFramePr>
            <a:graphicFrameLocks noChangeAspect="1"/>
          </p:cNvGraphicFramePr>
          <p:nvPr userDrawn="1">
            <p:extLst>
              <p:ext uri="{D42A27DB-BD31-4B8C-83A1-F6EECF244321}">
                <p14:modId xmlns:p14="http://schemas.microsoft.com/office/powerpoint/2010/main" val="4052070078"/>
              </p:ext>
            </p:extLst>
          </p:nvPr>
        </p:nvGraphicFramePr>
        <p:xfrm>
          <a:off x="11942457" y="0"/>
          <a:ext cx="249543" cy="2591410"/>
        </p:xfrm>
        <a:graphic>
          <a:graphicData uri="http://schemas.openxmlformats.org/presentationml/2006/ole">
            <mc:AlternateContent xmlns:mc="http://schemas.openxmlformats.org/markup-compatibility/2006">
              <mc:Choice xmlns:v="urn:schemas-microsoft-com:vml" Requires="v">
                <p:oleObj spid="_x0000_s1055" name="Image" r:id="rId12" imgW="330120" imgH="3428280" progId="Photoshop.Image.13">
                  <p:embed/>
                </p:oleObj>
              </mc:Choice>
              <mc:Fallback>
                <p:oleObj name="Image" r:id="rId12" imgW="330120" imgH="3428280" progId="Photoshop.Image.13">
                  <p:embed/>
                  <p:pic>
                    <p:nvPicPr>
                      <p:cNvPr id="5" name="Object 4"/>
                      <p:cNvPicPr/>
                      <p:nvPr/>
                    </p:nvPicPr>
                    <p:blipFill>
                      <a:blip r:embed="rId11"/>
                      <a:stretch>
                        <a:fillRect/>
                      </a:stretch>
                    </p:blipFill>
                    <p:spPr>
                      <a:xfrm>
                        <a:off x="11942457" y="0"/>
                        <a:ext cx="249543" cy="2591410"/>
                      </a:xfrm>
                      <a:prstGeom prst="rect">
                        <a:avLst/>
                      </a:prstGeom>
                    </p:spPr>
                  </p:pic>
                </p:oleObj>
              </mc:Fallback>
            </mc:AlternateContent>
          </a:graphicData>
        </a:graphic>
      </p:graphicFrame>
      <p:sp>
        <p:nvSpPr>
          <p:cNvPr id="6" name="TextBox 5"/>
          <p:cNvSpPr txBox="1"/>
          <p:nvPr userDrawn="1"/>
        </p:nvSpPr>
        <p:spPr>
          <a:xfrm>
            <a:off x="76200" y="6513658"/>
            <a:ext cx="2251364" cy="246221"/>
          </a:xfrm>
          <a:prstGeom prst="rect">
            <a:avLst/>
          </a:prstGeom>
          <a:noFill/>
        </p:spPr>
        <p:txBody>
          <a:bodyPr wrap="square" rtlCol="0">
            <a:spAutoFit/>
          </a:bodyPr>
          <a:lstStyle/>
          <a:p>
            <a:fld id="{DC3401BA-974E-41E0-B01E-EF44B485DA0B}" type="slidenum">
              <a:rPr lang="en-US" sz="1000" smtClean="0">
                <a:solidFill>
                  <a:srgbClr val="37A5AC"/>
                </a:solidFill>
                <a:latin typeface="Franklin Gothic Book" panose="020B0503020102020204" pitchFamily="34" charset="0"/>
              </a:rPr>
              <a:t>‹#›</a:t>
            </a:fld>
            <a:endParaRPr lang="en-US" sz="1000" dirty="0">
              <a:solidFill>
                <a:srgbClr val="37A5AC"/>
              </a:solidFill>
              <a:latin typeface="Franklin Gothic Book" panose="020B0503020102020204" pitchFamily="34" charset="0"/>
            </a:endParaRPr>
          </a:p>
        </p:txBody>
      </p:sp>
    </p:spTree>
    <p:extLst>
      <p:ext uri="{BB962C8B-B14F-4D97-AF65-F5344CB8AC3E}">
        <p14:creationId xmlns:p14="http://schemas.microsoft.com/office/powerpoint/2010/main" val="24629878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9" r:id="rId5"/>
    <p:sldLayoutId id="2147483670" r:id="rId6"/>
    <p:sldLayoutId id="2147483671" r:id="rId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1219139" rtl="0" eaLnBrk="1" latinLnBrk="0" hangingPunct="1">
        <a:spcBef>
          <a:spcPct val="0"/>
        </a:spcBef>
        <a:buNone/>
        <a:defRPr sz="3200" kern="1200">
          <a:solidFill>
            <a:srgbClr val="192F43"/>
          </a:solidFill>
          <a:latin typeface="Franklin Gothic Medium Cond" panose="020B0606030402020204" pitchFamily="34" charset="0"/>
          <a:ea typeface="+mj-ea"/>
          <a:cs typeface="+mj-cs"/>
        </a:defRPr>
      </a:lvl1pPr>
    </p:titleStyle>
    <p:bodyStyle>
      <a:lvl1pPr marL="0" indent="0" algn="l" defTabSz="1219139" rtl="0" eaLnBrk="1" latinLnBrk="0" hangingPunct="1">
        <a:spcBef>
          <a:spcPct val="20000"/>
        </a:spcBef>
        <a:buFont typeface="Arial" panose="020B0604020202020204" pitchFamily="34" charset="0"/>
        <a:buNone/>
        <a:defRPr sz="2133" kern="1200">
          <a:solidFill>
            <a:schemeClr val="tx1"/>
          </a:solidFill>
          <a:latin typeface="Arial" panose="020B0604020202020204" pitchFamily="34" charset="0"/>
          <a:ea typeface="+mn-ea"/>
          <a:cs typeface="Arial" panose="020B0604020202020204" pitchFamily="34" charset="0"/>
        </a:defRPr>
      </a:lvl1pPr>
      <a:lvl2pPr marL="990551" indent="-380982" algn="l" defTabSz="1219139" rtl="0" eaLnBrk="1" latinLnBrk="0" hangingPunct="1">
        <a:spcBef>
          <a:spcPct val="20000"/>
        </a:spcBef>
        <a:buClr>
          <a:srgbClr val="37A5AC"/>
        </a:buClr>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1600121" indent="-380982" algn="l" defTabSz="1219139" rtl="0" eaLnBrk="1" latinLnBrk="0" hangingPunct="1">
        <a:spcBef>
          <a:spcPct val="20000"/>
        </a:spcBef>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828709" indent="0" algn="l" defTabSz="1219139" rtl="0" eaLnBrk="1" latinLnBrk="0" hangingPunct="1">
        <a:spcBef>
          <a:spcPct val="20000"/>
        </a:spcBef>
        <a:buFont typeface="Arial" panose="020B0604020202020204" pitchFamily="34" charset="0"/>
        <a:buNone/>
        <a:defRPr sz="1867"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2743063" indent="-304784" algn="l" defTabSz="1219139" rtl="0" eaLnBrk="1" latinLnBrk="0" hangingPunct="1">
        <a:spcBef>
          <a:spcPct val="20000"/>
        </a:spcBef>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3352632"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202"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771"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341"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39" rtl="0" eaLnBrk="1" latinLnBrk="0" hangingPunct="1">
        <a:defRPr sz="2400" kern="1200">
          <a:solidFill>
            <a:schemeClr val="tx1"/>
          </a:solidFill>
          <a:latin typeface="+mn-lt"/>
          <a:ea typeface="+mn-ea"/>
          <a:cs typeface="+mn-cs"/>
        </a:defRPr>
      </a:lvl1pPr>
      <a:lvl2pPr marL="609570" algn="l" defTabSz="1219139" rtl="0" eaLnBrk="1" latinLnBrk="0" hangingPunct="1">
        <a:defRPr sz="2400" kern="1200">
          <a:solidFill>
            <a:schemeClr val="tx1"/>
          </a:solidFill>
          <a:latin typeface="+mn-lt"/>
          <a:ea typeface="+mn-ea"/>
          <a:cs typeface="+mn-cs"/>
        </a:defRPr>
      </a:lvl2pPr>
      <a:lvl3pPr marL="1219139" algn="l" defTabSz="1219139" rtl="0" eaLnBrk="1" latinLnBrk="0" hangingPunct="1">
        <a:defRPr sz="2400" kern="1200">
          <a:solidFill>
            <a:schemeClr val="tx1"/>
          </a:solidFill>
          <a:latin typeface="+mn-lt"/>
          <a:ea typeface="+mn-ea"/>
          <a:cs typeface="+mn-cs"/>
        </a:defRPr>
      </a:lvl3pPr>
      <a:lvl4pPr marL="1828709" algn="l" defTabSz="1219139" rtl="0" eaLnBrk="1" latinLnBrk="0" hangingPunct="1">
        <a:defRPr sz="2400" kern="1200">
          <a:solidFill>
            <a:schemeClr val="tx1"/>
          </a:solidFill>
          <a:latin typeface="+mn-lt"/>
          <a:ea typeface="+mn-ea"/>
          <a:cs typeface="+mn-cs"/>
        </a:defRPr>
      </a:lvl4pPr>
      <a:lvl5pPr marL="2438278" algn="l" defTabSz="1219139" rtl="0" eaLnBrk="1" latinLnBrk="0" hangingPunct="1">
        <a:defRPr sz="2400" kern="1200">
          <a:solidFill>
            <a:schemeClr val="tx1"/>
          </a:solidFill>
          <a:latin typeface="+mn-lt"/>
          <a:ea typeface="+mn-ea"/>
          <a:cs typeface="+mn-cs"/>
        </a:defRPr>
      </a:lvl5pPr>
      <a:lvl6pPr marL="3047848" algn="l" defTabSz="1219139" rtl="0" eaLnBrk="1" latinLnBrk="0" hangingPunct="1">
        <a:defRPr sz="2400" kern="1200">
          <a:solidFill>
            <a:schemeClr val="tx1"/>
          </a:solidFill>
          <a:latin typeface="+mn-lt"/>
          <a:ea typeface="+mn-ea"/>
          <a:cs typeface="+mn-cs"/>
        </a:defRPr>
      </a:lvl6pPr>
      <a:lvl7pPr marL="3657417" algn="l" defTabSz="1219139" rtl="0" eaLnBrk="1" latinLnBrk="0" hangingPunct="1">
        <a:defRPr sz="2400" kern="1200">
          <a:solidFill>
            <a:schemeClr val="tx1"/>
          </a:solidFill>
          <a:latin typeface="+mn-lt"/>
          <a:ea typeface="+mn-ea"/>
          <a:cs typeface="+mn-cs"/>
        </a:defRPr>
      </a:lvl7pPr>
      <a:lvl8pPr marL="4266987" algn="l" defTabSz="1219139" rtl="0" eaLnBrk="1" latinLnBrk="0" hangingPunct="1">
        <a:defRPr sz="2400" kern="1200">
          <a:solidFill>
            <a:schemeClr val="tx1"/>
          </a:solidFill>
          <a:latin typeface="+mn-lt"/>
          <a:ea typeface="+mn-ea"/>
          <a:cs typeface="+mn-cs"/>
        </a:defRPr>
      </a:lvl8pPr>
      <a:lvl9pPr marL="4876557" algn="l" defTabSz="1219139"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mailto:gpoighotline@gpo.gov"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1117600" y="5164454"/>
            <a:ext cx="10367221" cy="433705"/>
          </a:xfrm>
        </p:spPr>
        <p:txBody>
          <a:bodyPr>
            <a:noAutofit/>
          </a:bodyPr>
          <a:lstStyle/>
          <a:p>
            <a:r>
              <a:rPr lang="en-US" dirty="0"/>
              <a:t>      </a:t>
            </a:r>
          </a:p>
        </p:txBody>
      </p:sp>
      <p:sp>
        <p:nvSpPr>
          <p:cNvPr id="6" name="Text Placeholder 5"/>
          <p:cNvSpPr>
            <a:spLocks noGrp="1"/>
          </p:cNvSpPr>
          <p:nvPr>
            <p:ph type="body" sz="quarter" idx="17"/>
          </p:nvPr>
        </p:nvSpPr>
        <p:spPr>
          <a:xfrm>
            <a:off x="938741" y="2857499"/>
            <a:ext cx="10363200" cy="1209675"/>
          </a:xfrm>
        </p:spPr>
        <p:txBody>
          <a:bodyPr>
            <a:noAutofit/>
          </a:bodyPr>
          <a:lstStyle/>
          <a:p>
            <a:r>
              <a:rPr lang="en-US" b="1" dirty="0">
                <a:latin typeface="Arial" panose="020B0604020202020204" pitchFamily="34" charset="0"/>
              </a:rPr>
              <a:t>Fraud Awareness Training: </a:t>
            </a:r>
          </a:p>
          <a:p>
            <a:r>
              <a:rPr lang="en-US" b="1" dirty="0">
                <a:latin typeface="Arial" panose="020B0604020202020204" pitchFamily="34" charset="0"/>
              </a:rPr>
              <a:t>Detection and Prevention</a:t>
            </a:r>
          </a:p>
        </p:txBody>
      </p:sp>
    </p:spTree>
    <p:extLst>
      <p:ext uri="{BB962C8B-B14F-4D97-AF65-F5344CB8AC3E}">
        <p14:creationId xmlns:p14="http://schemas.microsoft.com/office/powerpoint/2010/main" val="3075393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221" y="362242"/>
            <a:ext cx="10972800" cy="1143000"/>
          </a:xfrm>
        </p:spPr>
        <p:txBody>
          <a:bodyPr/>
          <a:lstStyle/>
          <a:p>
            <a:pPr>
              <a:defRPr/>
            </a:pPr>
            <a:r>
              <a:rPr lang="en-US" dirty="0"/>
              <a:t>Fraud Detection: Common Types of Fraud</a:t>
            </a:r>
          </a:p>
        </p:txBody>
      </p:sp>
      <p:sp>
        <p:nvSpPr>
          <p:cNvPr id="3" name="Content Placeholder 2"/>
          <p:cNvSpPr>
            <a:spLocks noGrp="1"/>
          </p:cNvSpPr>
          <p:nvPr>
            <p:ph idx="1"/>
          </p:nvPr>
        </p:nvSpPr>
        <p:spPr>
          <a:xfrm>
            <a:off x="410096" y="1338987"/>
            <a:ext cx="9764684" cy="4165599"/>
          </a:xfrm>
        </p:spPr>
        <p:txBody>
          <a:bodyPr>
            <a:normAutofit/>
          </a:bodyPr>
          <a:lstStyle/>
          <a:p>
            <a:pPr marL="548640" indent="-411480">
              <a:buClr>
                <a:schemeClr val="accent2"/>
              </a:buClr>
              <a:buFont typeface="Wingdings" panose="05000000000000000000" pitchFamily="2" charset="2"/>
              <a:buChar char="q"/>
              <a:defRPr/>
            </a:pPr>
            <a:r>
              <a:rPr lang="en-US" sz="2400" dirty="0"/>
              <a:t>False claims / false statements</a:t>
            </a:r>
          </a:p>
          <a:p>
            <a:pPr marL="548640" indent="-411480">
              <a:buClr>
                <a:schemeClr val="accent2"/>
              </a:buClr>
              <a:buFont typeface="Wingdings" panose="05000000000000000000" pitchFamily="2" charset="2"/>
              <a:buChar char="q"/>
              <a:defRPr/>
            </a:pPr>
            <a:r>
              <a:rPr lang="en-US" sz="2400" dirty="0"/>
              <a:t>Mischarging: overcharging, defective pricing</a:t>
            </a:r>
          </a:p>
          <a:p>
            <a:pPr marL="548640" indent="-411480">
              <a:buClr>
                <a:schemeClr val="accent2"/>
              </a:buClr>
              <a:buFont typeface="Wingdings" panose="05000000000000000000" pitchFamily="2" charset="2"/>
              <a:buChar char="q"/>
              <a:defRPr/>
            </a:pPr>
            <a:r>
              <a:rPr lang="en-US" sz="2400" dirty="0"/>
              <a:t>Product substitution / Counterfeit parts</a:t>
            </a:r>
          </a:p>
          <a:p>
            <a:pPr marL="548640" indent="-411480">
              <a:buClr>
                <a:schemeClr val="accent2"/>
              </a:buClr>
              <a:buFont typeface="Wingdings" panose="05000000000000000000" pitchFamily="2" charset="2"/>
              <a:buChar char="q"/>
              <a:defRPr/>
            </a:pPr>
            <a:r>
              <a:rPr lang="en-US" sz="2400" dirty="0"/>
              <a:t>Kickbacks, bribery, gratuities, conflict of interest</a:t>
            </a:r>
          </a:p>
          <a:p>
            <a:pPr marL="548640" indent="-411480">
              <a:buClr>
                <a:schemeClr val="accent2"/>
              </a:buClr>
              <a:buFont typeface="Wingdings" panose="05000000000000000000" pitchFamily="2" charset="2"/>
              <a:buChar char="q"/>
              <a:defRPr/>
            </a:pPr>
            <a:r>
              <a:rPr lang="en-US" sz="2400" dirty="0"/>
              <a:t>Theft of government property</a:t>
            </a:r>
          </a:p>
          <a:p>
            <a:pPr marL="548640" indent="-411480">
              <a:buClr>
                <a:schemeClr val="accent2"/>
              </a:buClr>
              <a:buFont typeface="Wingdings" panose="05000000000000000000" pitchFamily="2" charset="2"/>
              <a:buChar char="q"/>
              <a:defRPr/>
            </a:pPr>
            <a:r>
              <a:rPr lang="en-US" sz="2400" dirty="0"/>
              <a:t>Embezzlement </a:t>
            </a:r>
          </a:p>
          <a:p>
            <a:pPr marL="548640" indent="-411480">
              <a:buClr>
                <a:schemeClr val="accent2"/>
              </a:buClr>
              <a:buFont typeface="Wingdings" panose="05000000000000000000" pitchFamily="2" charset="2"/>
              <a:buChar char="q"/>
              <a:defRPr/>
            </a:pPr>
            <a:r>
              <a:rPr lang="en-US" sz="2400" dirty="0"/>
              <a:t>Computer crimes</a:t>
            </a:r>
          </a:p>
          <a:p>
            <a:pPr marL="548640" indent="-411480">
              <a:buClr>
                <a:schemeClr val="accent2"/>
              </a:buClr>
              <a:buFont typeface="Wingdings" panose="05000000000000000000" pitchFamily="2" charset="2"/>
              <a:buChar char="q"/>
              <a:defRPr/>
            </a:pPr>
            <a:r>
              <a:rPr lang="en-US" sz="2400" dirty="0"/>
              <a:t>Collusive bidding/bid rigging/price fixing/antitrust</a:t>
            </a:r>
          </a:p>
          <a:p>
            <a:pPr marL="548640" indent="-411480">
              <a:buClr>
                <a:schemeClr val="accent2"/>
              </a:buClr>
              <a:buFont typeface="Wingdings" panose="05000000000000000000" pitchFamily="2" charset="2"/>
              <a:buChar char="q"/>
              <a:defRPr/>
            </a:pPr>
            <a:endParaRPr lang="en-US" sz="2400" dirty="0"/>
          </a:p>
          <a:p>
            <a:pPr marL="137160">
              <a:buClr>
                <a:schemeClr val="tx1">
                  <a:shade val="95000"/>
                </a:schemeClr>
              </a:buClr>
              <a:defRPr/>
            </a:pPr>
            <a:endParaRPr lang="en-US" sz="2600" dirty="0"/>
          </a:p>
        </p:txBody>
      </p:sp>
      <p:pic>
        <p:nvPicPr>
          <p:cNvPr id="6" name="Picture 5"/>
          <p:cNvPicPr>
            <a:picLocks noChangeAspect="1"/>
          </p:cNvPicPr>
          <p:nvPr/>
        </p:nvPicPr>
        <p:blipFill>
          <a:blip r:embed="rId4"/>
          <a:stretch>
            <a:fillRect/>
          </a:stretch>
        </p:blipFill>
        <p:spPr>
          <a:xfrm>
            <a:off x="7991603" y="1338987"/>
            <a:ext cx="3816626" cy="2981739"/>
          </a:xfrm>
          <a:prstGeom prst="rect">
            <a:avLst/>
          </a:prstGeom>
          <a:ln w="12700">
            <a:solidFill>
              <a:schemeClr val="tx1"/>
            </a:solidFill>
          </a:ln>
        </p:spPr>
      </p:pic>
    </p:spTree>
    <p:extLst>
      <p:ext uri="{BB962C8B-B14F-4D97-AF65-F5344CB8AC3E}">
        <p14:creationId xmlns:p14="http://schemas.microsoft.com/office/powerpoint/2010/main" val="2084683803"/>
      </p:ext>
    </p:extLst>
  </p:cSld>
  <p:clrMapOvr>
    <a:masterClrMapping/>
  </p:clrMapOvr>
  <p:transition>
    <p:sndAc>
      <p:stSnd>
        <p:snd r:embed="rId3" name="wind.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Fraud Detection: Types of Investigations</a:t>
            </a:r>
          </a:p>
        </p:txBody>
      </p:sp>
      <p:sp>
        <p:nvSpPr>
          <p:cNvPr id="5" name="Content Placeholder 2"/>
          <p:cNvSpPr txBox="1">
            <a:spLocks/>
          </p:cNvSpPr>
          <p:nvPr/>
        </p:nvSpPr>
        <p:spPr>
          <a:xfrm>
            <a:off x="484339" y="1251066"/>
            <a:ext cx="11208707" cy="4700847"/>
          </a:xfrm>
          <a:prstGeom prst="rect">
            <a:avLst/>
          </a:prstGeom>
        </p:spPr>
        <p:txBody>
          <a:bodyPr vert="horz" lIns="91440" tIns="45720" rIns="91440" bIns="45720" rtlCol="0">
            <a:normAutofit/>
          </a:bodyPr>
          <a:lstStyle>
            <a:lvl1pPr marL="0" indent="0" algn="l" defTabSz="1219139" rtl="0" eaLnBrk="1" latinLnBrk="0" hangingPunct="1">
              <a:spcBef>
                <a:spcPct val="20000"/>
              </a:spcBef>
              <a:buFont typeface="Arial" panose="020B0604020202020204" pitchFamily="34" charset="0"/>
              <a:buNone/>
              <a:defRPr sz="2133" kern="1200">
                <a:solidFill>
                  <a:schemeClr val="tx1"/>
                </a:solidFill>
                <a:latin typeface="Arial" panose="020B0604020202020204" pitchFamily="34" charset="0"/>
                <a:ea typeface="+mn-ea"/>
                <a:cs typeface="Arial" panose="020B0604020202020204" pitchFamily="34" charset="0"/>
              </a:defRPr>
            </a:lvl1pPr>
            <a:lvl2pPr marL="990551" indent="-380982" algn="l" defTabSz="1219139" rtl="0" eaLnBrk="1" latinLnBrk="0" hangingPunct="1">
              <a:spcBef>
                <a:spcPct val="20000"/>
              </a:spcBef>
              <a:buClr>
                <a:srgbClr val="37A5AC"/>
              </a:buClr>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1600121" indent="-380982" algn="l" defTabSz="1219139" rtl="0" eaLnBrk="1" latinLnBrk="0" hangingPunct="1">
              <a:spcBef>
                <a:spcPct val="20000"/>
              </a:spcBef>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828709" indent="0" algn="l" defTabSz="1219139" rtl="0" eaLnBrk="1" latinLnBrk="0" hangingPunct="1">
              <a:spcBef>
                <a:spcPct val="20000"/>
              </a:spcBef>
              <a:buFont typeface="Arial" panose="020B0604020202020204" pitchFamily="34" charset="0"/>
              <a:buNone/>
              <a:defRPr sz="1867"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2743063" indent="-304784" algn="l" defTabSz="1219139" rtl="0" eaLnBrk="1" latinLnBrk="0" hangingPunct="1">
              <a:spcBef>
                <a:spcPct val="20000"/>
              </a:spcBef>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3352632"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202"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771"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341"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marL="548640" indent="-411480">
              <a:buClr>
                <a:schemeClr val="accent2"/>
              </a:buClr>
              <a:buFont typeface="Wingdings" panose="05000000000000000000" pitchFamily="2" charset="2"/>
              <a:buChar char="q"/>
              <a:defRPr/>
            </a:pPr>
            <a:r>
              <a:rPr lang="en-US" sz="2400" u="sng" dirty="0"/>
              <a:t>Criminal</a:t>
            </a:r>
            <a:r>
              <a:rPr lang="en-US" sz="2400" dirty="0"/>
              <a:t> – Potential violations of Federal law punishable by imprisonment, fines, restitution or probation.</a:t>
            </a:r>
            <a:endParaRPr lang="en-US" sz="2400" u="sng" dirty="0"/>
          </a:p>
          <a:p>
            <a:pPr marL="548640" indent="-411480">
              <a:buClr>
                <a:schemeClr val="accent2"/>
              </a:buClr>
              <a:buFont typeface="Wingdings" panose="05000000000000000000" pitchFamily="2" charset="2"/>
              <a:buChar char="q"/>
              <a:defRPr/>
            </a:pPr>
            <a:r>
              <a:rPr lang="en-US" sz="2400" u="sng" dirty="0"/>
              <a:t>Civil</a:t>
            </a:r>
            <a:r>
              <a:rPr lang="en-US" sz="2400" dirty="0"/>
              <a:t> – Civil matters may be addressed during a criminal investigation or as the sole focus of an investigative proceeding and are generally punishable by fines. Double and treble damages may apply in False Claims cases.</a:t>
            </a:r>
          </a:p>
          <a:p>
            <a:pPr marL="548640" indent="-411480">
              <a:buClr>
                <a:schemeClr val="accent2"/>
              </a:buClr>
              <a:buFont typeface="Wingdings" panose="05000000000000000000" pitchFamily="2" charset="2"/>
              <a:buChar char="q"/>
              <a:defRPr/>
            </a:pPr>
            <a:r>
              <a:rPr lang="en-US" sz="2400" u="sng" dirty="0"/>
              <a:t>Administrative</a:t>
            </a:r>
            <a:r>
              <a:rPr lang="en-US" sz="2400" dirty="0"/>
              <a:t> – The act committed or the alleged infraction involves violations of Federal rules or regulations. Can apply to individual and/or organizations and leads to corrective actions, systematic changes, employee removal and/or suspension, monetary recoveries. </a:t>
            </a:r>
            <a:endParaRPr lang="en-US" sz="2400" u="sng" dirty="0"/>
          </a:p>
        </p:txBody>
      </p:sp>
    </p:spTree>
    <p:extLst>
      <p:ext uri="{BB962C8B-B14F-4D97-AF65-F5344CB8AC3E}">
        <p14:creationId xmlns:p14="http://schemas.microsoft.com/office/powerpoint/2010/main" val="1261912463"/>
      </p:ext>
    </p:extLst>
  </p:cSld>
  <p:clrMapOvr>
    <a:masterClrMapping/>
  </p:clrMapOvr>
  <p:transition>
    <p:sndAc>
      <p:stSnd>
        <p:snd r:embed="rId3" name="wind.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Fraud Detection: Red Flags</a:t>
            </a:r>
          </a:p>
        </p:txBody>
      </p:sp>
      <p:sp>
        <p:nvSpPr>
          <p:cNvPr id="3" name="Content Placeholder 2"/>
          <p:cNvSpPr>
            <a:spLocks noGrp="1"/>
          </p:cNvSpPr>
          <p:nvPr>
            <p:ph idx="1"/>
          </p:nvPr>
        </p:nvSpPr>
        <p:spPr>
          <a:xfrm>
            <a:off x="609600" y="1251066"/>
            <a:ext cx="9705975" cy="4700847"/>
          </a:xfrm>
        </p:spPr>
        <p:txBody>
          <a:bodyPr>
            <a:normAutofit/>
          </a:bodyPr>
          <a:lstStyle/>
          <a:p>
            <a:pPr marL="480060" indent="-342900">
              <a:buClr>
                <a:schemeClr val="accent2"/>
              </a:buClr>
              <a:buFont typeface="Wingdings" panose="05000000000000000000" pitchFamily="2" charset="2"/>
              <a:buChar char="q"/>
              <a:defRPr/>
            </a:pPr>
            <a:r>
              <a:rPr lang="en-US" sz="2400" dirty="0"/>
              <a:t>Frequent sole source contracts / non-competitive awards</a:t>
            </a:r>
          </a:p>
          <a:p>
            <a:pPr marL="480060" indent="-342900">
              <a:buClr>
                <a:schemeClr val="accent2"/>
              </a:buClr>
              <a:buFont typeface="Wingdings" panose="05000000000000000000" pitchFamily="2" charset="2"/>
              <a:buChar char="q"/>
              <a:defRPr/>
            </a:pPr>
            <a:r>
              <a:rPr lang="en-US" sz="2400" dirty="0"/>
              <a:t>Unusually high indirect charges</a:t>
            </a:r>
          </a:p>
          <a:p>
            <a:pPr marL="458788" indent="-342900">
              <a:buClr>
                <a:schemeClr val="accent2"/>
              </a:buClr>
              <a:buFont typeface="Wingdings" panose="05000000000000000000" pitchFamily="2" charset="2"/>
              <a:buChar char="q"/>
            </a:pPr>
            <a:r>
              <a:rPr lang="en-US" sz="2400" dirty="0"/>
              <a:t>Double / inflated charges – have to frequently be contested</a:t>
            </a:r>
          </a:p>
          <a:p>
            <a:pPr marL="458788" indent="-342900">
              <a:buClr>
                <a:schemeClr val="accent2"/>
              </a:buClr>
              <a:buFont typeface="Wingdings" panose="05000000000000000000" pitchFamily="2" charset="2"/>
              <a:buChar char="q"/>
            </a:pPr>
            <a:r>
              <a:rPr lang="en-US" sz="2400" dirty="0"/>
              <a:t>Frequently disallowed costs</a:t>
            </a:r>
          </a:p>
          <a:p>
            <a:pPr marL="458788" indent="-342900">
              <a:buClr>
                <a:schemeClr val="accent2"/>
              </a:buClr>
              <a:buFont typeface="Wingdings" panose="05000000000000000000" pitchFamily="2" charset="2"/>
              <a:buChar char="q"/>
            </a:pPr>
            <a:r>
              <a:rPr lang="en-US" sz="2400" dirty="0"/>
              <a:t>Lack of supporting documentation</a:t>
            </a:r>
          </a:p>
          <a:p>
            <a:pPr marL="458788" indent="-342900">
              <a:buClr>
                <a:schemeClr val="accent2"/>
              </a:buClr>
              <a:buFont typeface="Wingdings" panose="05000000000000000000" pitchFamily="2" charset="2"/>
              <a:buChar char="q"/>
              <a:defRPr/>
            </a:pPr>
            <a:r>
              <a:rPr lang="en-US" sz="2400" dirty="0"/>
              <a:t>Supporting documents for invoices look “created”</a:t>
            </a:r>
          </a:p>
          <a:p>
            <a:pPr marL="548640" indent="-411480">
              <a:buClr>
                <a:schemeClr val="accent2"/>
              </a:buClr>
              <a:buFont typeface="Wingdings" panose="05000000000000000000" pitchFamily="2" charset="2"/>
              <a:buChar char="q"/>
              <a:defRPr/>
            </a:pPr>
            <a:endParaRPr lang="en-US" sz="2400" dirty="0"/>
          </a:p>
        </p:txBody>
      </p:sp>
    </p:spTree>
    <p:extLst>
      <p:ext uri="{BB962C8B-B14F-4D97-AF65-F5344CB8AC3E}">
        <p14:creationId xmlns:p14="http://schemas.microsoft.com/office/powerpoint/2010/main" val="3367531517"/>
      </p:ext>
    </p:extLst>
  </p:cSld>
  <p:clrMapOvr>
    <a:masterClrMapping/>
  </p:clrMapOvr>
  <p:transition>
    <p:sndAc>
      <p:stSnd>
        <p:snd r:embed="rId3" name="wind.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Fraud Detection: Red Flags (cont.)</a:t>
            </a:r>
          </a:p>
        </p:txBody>
      </p:sp>
      <p:sp>
        <p:nvSpPr>
          <p:cNvPr id="3" name="Content Placeholder 2"/>
          <p:cNvSpPr>
            <a:spLocks noGrp="1"/>
          </p:cNvSpPr>
          <p:nvPr>
            <p:ph idx="1"/>
          </p:nvPr>
        </p:nvSpPr>
        <p:spPr/>
        <p:txBody>
          <a:bodyPr/>
          <a:lstStyle/>
          <a:p>
            <a:pPr marL="458788" lvl="0" indent="-342900">
              <a:buClr>
                <a:srgbClr val="37A5AC"/>
              </a:buClr>
              <a:buFont typeface="Wingdings" panose="05000000000000000000" pitchFamily="2" charset="2"/>
              <a:buChar char="q"/>
              <a:defRPr/>
            </a:pPr>
            <a:r>
              <a:rPr lang="en-US" sz="2200" dirty="0">
                <a:solidFill>
                  <a:srgbClr val="414042"/>
                </a:solidFill>
              </a:rPr>
              <a:t>Contractor has poor management officials</a:t>
            </a:r>
          </a:p>
          <a:p>
            <a:pPr marL="458788" indent="-342900">
              <a:buClr>
                <a:srgbClr val="37A5AC"/>
              </a:buClr>
              <a:buFont typeface="Wingdings" panose="05000000000000000000" pitchFamily="2" charset="2"/>
              <a:buChar char="q"/>
              <a:defRPr/>
            </a:pPr>
            <a:r>
              <a:rPr lang="en-US" sz="2000" dirty="0"/>
              <a:t>Restriction of records / original records not available</a:t>
            </a:r>
          </a:p>
          <a:p>
            <a:pPr marL="458788" indent="-342900">
              <a:buClr>
                <a:srgbClr val="37A5AC"/>
              </a:buClr>
              <a:buFont typeface="Wingdings" panose="05000000000000000000" pitchFamily="2" charset="2"/>
              <a:buChar char="q"/>
              <a:defRPr/>
            </a:pPr>
            <a:r>
              <a:rPr lang="en-US" sz="2000" dirty="0"/>
              <a:t>Charging maximum allowable price on invoices</a:t>
            </a:r>
          </a:p>
          <a:p>
            <a:pPr marL="458788" indent="-342900">
              <a:buClr>
                <a:srgbClr val="37A5AC"/>
              </a:buClr>
              <a:buFont typeface="Wingdings" panose="05000000000000000000" pitchFamily="2" charset="2"/>
              <a:buChar char="q"/>
              <a:defRPr/>
            </a:pPr>
            <a:r>
              <a:rPr lang="en-US" sz="2000" dirty="0"/>
              <a:t>Poor internal controls</a:t>
            </a:r>
          </a:p>
          <a:p>
            <a:pPr marL="458788" indent="-342900">
              <a:buClr>
                <a:srgbClr val="37A5AC"/>
              </a:buClr>
              <a:buFont typeface="Wingdings" panose="05000000000000000000" pitchFamily="2" charset="2"/>
              <a:buChar char="q"/>
              <a:defRPr/>
            </a:pPr>
            <a:r>
              <a:rPr lang="en-US" sz="2000" dirty="0"/>
              <a:t>Project milestones / deliverables are constantly delayed</a:t>
            </a:r>
          </a:p>
          <a:p>
            <a:pPr marL="458788" indent="-342900">
              <a:buClr>
                <a:srgbClr val="37A5AC"/>
              </a:buClr>
              <a:buFont typeface="Wingdings" panose="05000000000000000000" pitchFamily="2" charset="2"/>
              <a:buChar char="q"/>
              <a:defRPr/>
            </a:pPr>
            <a:endParaRPr lang="en-US" sz="2000" dirty="0"/>
          </a:p>
          <a:p>
            <a:pPr marL="458788" indent="-342900">
              <a:buClr>
                <a:srgbClr val="37A5AC"/>
              </a:buClr>
              <a:buFont typeface="Wingdings" panose="05000000000000000000" pitchFamily="2" charset="2"/>
              <a:buChar char="q"/>
              <a:defRPr/>
            </a:pPr>
            <a:endParaRPr lang="en-US" sz="2000" dirty="0"/>
          </a:p>
          <a:p>
            <a:pPr marL="458788" indent="-342900">
              <a:buClr>
                <a:srgbClr val="37A5AC"/>
              </a:buClr>
              <a:buFont typeface="Wingdings" panose="05000000000000000000" pitchFamily="2" charset="2"/>
              <a:buChar char="q"/>
              <a:defRPr/>
            </a:pPr>
            <a:endParaRPr lang="en-US" sz="2000" dirty="0"/>
          </a:p>
          <a:p>
            <a:pPr marL="458788" lvl="0" indent="-342900">
              <a:buClr>
                <a:srgbClr val="37A5AC"/>
              </a:buClr>
              <a:buFont typeface="Wingdings" panose="05000000000000000000" pitchFamily="2" charset="2"/>
              <a:buChar char="q"/>
              <a:defRPr/>
            </a:pPr>
            <a:endParaRPr lang="en-US" sz="2200" dirty="0">
              <a:solidFill>
                <a:srgbClr val="414042"/>
              </a:solidFill>
            </a:endParaRPr>
          </a:p>
          <a:p>
            <a:endParaRPr lang="en-US" dirty="0"/>
          </a:p>
        </p:txBody>
      </p:sp>
    </p:spTree>
    <p:extLst>
      <p:ext uri="{BB962C8B-B14F-4D97-AF65-F5344CB8AC3E}">
        <p14:creationId xmlns:p14="http://schemas.microsoft.com/office/powerpoint/2010/main" val="2498984562"/>
      </p:ext>
    </p:extLst>
  </p:cSld>
  <p:clrMapOvr>
    <a:masterClrMapping/>
  </p:clrMapOvr>
  <p:transition>
    <p:sndAc>
      <p:stSnd>
        <p:snd r:embed="rId3" name="wind.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847110"/>
            <a:ext cx="10972800" cy="960120"/>
          </a:xfrm>
        </p:spPr>
        <p:txBody>
          <a:bodyPr>
            <a:noAutofit/>
          </a:bodyPr>
          <a:lstStyle/>
          <a:p>
            <a:pPr marL="137160" algn="ctr">
              <a:buClr>
                <a:schemeClr val="accent2"/>
              </a:buClr>
              <a:defRPr/>
            </a:pPr>
            <a:r>
              <a:rPr lang="en-US" sz="6000" dirty="0">
                <a:solidFill>
                  <a:srgbClr val="192F43"/>
                </a:solidFill>
                <a:latin typeface="Franklin Gothic Medium Cond" panose="020B0606030402020204" pitchFamily="34" charset="0"/>
                <a:ea typeface="+mj-ea"/>
                <a:cs typeface="+mj-cs"/>
              </a:rPr>
              <a:t>Fraud Prevention</a:t>
            </a:r>
          </a:p>
        </p:txBody>
      </p:sp>
    </p:spTree>
    <p:extLst>
      <p:ext uri="{BB962C8B-B14F-4D97-AF65-F5344CB8AC3E}">
        <p14:creationId xmlns:p14="http://schemas.microsoft.com/office/powerpoint/2010/main" val="1727254344"/>
      </p:ext>
    </p:extLst>
  </p:cSld>
  <p:clrMapOvr>
    <a:masterClrMapping/>
  </p:clrMapOvr>
  <p:transition>
    <p:sndAc>
      <p:stSnd>
        <p:snd r:embed="rId3" name="wind.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a:t>Fraud Prevention: What Can You Do To Combat Fraud?</a:t>
            </a:r>
          </a:p>
        </p:txBody>
      </p:sp>
      <p:sp>
        <p:nvSpPr>
          <p:cNvPr id="3" name="Content Placeholder 2"/>
          <p:cNvSpPr>
            <a:spLocks noGrp="1"/>
          </p:cNvSpPr>
          <p:nvPr>
            <p:ph idx="1"/>
          </p:nvPr>
        </p:nvSpPr>
        <p:spPr>
          <a:xfrm>
            <a:off x="493222" y="1284321"/>
            <a:ext cx="10972800" cy="4165599"/>
          </a:xfrm>
        </p:spPr>
        <p:txBody>
          <a:bodyPr>
            <a:normAutofit/>
          </a:bodyPr>
          <a:lstStyle/>
          <a:p>
            <a:pPr marL="548640" indent="-411480">
              <a:spcAft>
                <a:spcPts val="600"/>
              </a:spcAft>
              <a:buClr>
                <a:schemeClr val="accent2"/>
              </a:buClr>
              <a:buFont typeface="Wingdings" panose="05000000000000000000" pitchFamily="2" charset="2"/>
              <a:buChar char="q"/>
              <a:defRPr/>
            </a:pPr>
            <a:r>
              <a:rPr lang="en-US" sz="2400" dirty="0"/>
              <a:t>Watch for “red flags” when performing duties</a:t>
            </a:r>
          </a:p>
          <a:p>
            <a:pPr marL="548640" indent="-411480">
              <a:spcAft>
                <a:spcPts val="600"/>
              </a:spcAft>
              <a:buClr>
                <a:schemeClr val="accent2"/>
              </a:buClr>
              <a:buFont typeface="Wingdings" panose="05000000000000000000" pitchFamily="2" charset="2"/>
              <a:buChar char="q"/>
              <a:defRPr/>
            </a:pPr>
            <a:r>
              <a:rPr lang="en-US" sz="2400" dirty="0"/>
              <a:t>Be a skeptic (low estimates, quick turnaround, sole source, etc.)</a:t>
            </a:r>
          </a:p>
          <a:p>
            <a:pPr marL="548640" indent="-411480">
              <a:spcAft>
                <a:spcPts val="600"/>
              </a:spcAft>
              <a:buClr>
                <a:schemeClr val="accent2"/>
              </a:buClr>
              <a:buFont typeface="Wingdings" panose="05000000000000000000" pitchFamily="2" charset="2"/>
              <a:buChar char="q"/>
              <a:defRPr/>
            </a:pPr>
            <a:r>
              <a:rPr lang="en-US" sz="2400" dirty="0"/>
              <a:t>Be accessible to hear complaints from project managers, technical reps, contractors, and subcontractors</a:t>
            </a:r>
          </a:p>
          <a:p>
            <a:pPr marL="548640" indent="-411480">
              <a:spcAft>
                <a:spcPts val="600"/>
              </a:spcAft>
              <a:buClr>
                <a:schemeClr val="accent2"/>
              </a:buClr>
              <a:buFont typeface="Wingdings" panose="05000000000000000000" pitchFamily="2" charset="2"/>
              <a:buChar char="q"/>
              <a:defRPr/>
            </a:pPr>
            <a:r>
              <a:rPr lang="en-US" sz="2400" dirty="0"/>
              <a:t>Provide OIG contact information to contractors and subcontractors</a:t>
            </a:r>
          </a:p>
          <a:p>
            <a:pPr marL="548640" indent="-411480">
              <a:spcAft>
                <a:spcPts val="600"/>
              </a:spcAft>
              <a:buClr>
                <a:schemeClr val="accent2"/>
              </a:buClr>
              <a:buFont typeface="Wingdings" panose="05000000000000000000" pitchFamily="2" charset="2"/>
              <a:buChar char="q"/>
              <a:defRPr/>
            </a:pPr>
            <a:r>
              <a:rPr lang="en-US" sz="2400" dirty="0"/>
              <a:t>When in doubt, ask the OIG</a:t>
            </a:r>
          </a:p>
          <a:p>
            <a:pPr marL="548640" indent="-411480">
              <a:spcAft>
                <a:spcPts val="600"/>
              </a:spcAft>
              <a:buClr>
                <a:schemeClr val="accent2"/>
              </a:buClr>
              <a:buFont typeface="Wingdings" panose="05000000000000000000" pitchFamily="2" charset="2"/>
              <a:buChar char="q"/>
              <a:defRPr/>
            </a:pPr>
            <a:endParaRPr lang="en-US" sz="2400" dirty="0"/>
          </a:p>
        </p:txBody>
      </p:sp>
    </p:spTree>
    <p:extLst>
      <p:ext uri="{BB962C8B-B14F-4D97-AF65-F5344CB8AC3E}">
        <p14:creationId xmlns:p14="http://schemas.microsoft.com/office/powerpoint/2010/main" val="1975661460"/>
      </p:ext>
    </p:extLst>
  </p:cSld>
  <p:clrMapOvr>
    <a:masterClrMapping/>
  </p:clrMapOvr>
  <p:transition>
    <p:sndAc>
      <p:stSnd>
        <p:snd r:embed="rId3" name="wind.wav"/>
      </p:stSnd>
    </p:sndAc>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dirty="0"/>
              <a:t>Fraud Prevention: What Can You Do To Combat Fraud?</a:t>
            </a:r>
            <a:endParaRPr lang="en-US" altLang="en-US" dirty="0"/>
          </a:p>
        </p:txBody>
      </p:sp>
      <p:sp>
        <p:nvSpPr>
          <p:cNvPr id="49155" name="Rectangle 3"/>
          <p:cNvSpPr>
            <a:spLocks noGrp="1" noChangeArrowheads="1"/>
          </p:cNvSpPr>
          <p:nvPr>
            <p:ph type="body" idx="1"/>
          </p:nvPr>
        </p:nvSpPr>
        <p:spPr>
          <a:xfrm>
            <a:off x="659479" y="1268014"/>
            <a:ext cx="10972800" cy="5380436"/>
          </a:xfrm>
        </p:spPr>
        <p:txBody>
          <a:bodyPr>
            <a:noAutofit/>
          </a:bodyPr>
          <a:lstStyle/>
          <a:p>
            <a:pPr marL="342900" indent="-342900">
              <a:lnSpc>
                <a:spcPct val="110000"/>
              </a:lnSpc>
              <a:spcBef>
                <a:spcPct val="50000"/>
              </a:spcBef>
              <a:buClr>
                <a:schemeClr val="accent2"/>
              </a:buClr>
              <a:buFont typeface="Wingdings" panose="05000000000000000000" pitchFamily="2" charset="2"/>
              <a:buChar char="q"/>
            </a:pPr>
            <a:r>
              <a:rPr lang="en-US" sz="2400" dirty="0"/>
              <a:t>Ensure all purchases are legal, proper, reasonable and satisfy a bona fide need</a:t>
            </a:r>
          </a:p>
          <a:p>
            <a:pPr marL="342900" indent="-342900">
              <a:lnSpc>
                <a:spcPct val="110000"/>
              </a:lnSpc>
              <a:spcBef>
                <a:spcPct val="50000"/>
              </a:spcBef>
              <a:buClr>
                <a:schemeClr val="accent2"/>
              </a:buClr>
              <a:buFont typeface="Wingdings" panose="05000000000000000000" pitchFamily="2" charset="2"/>
              <a:buChar char="q"/>
            </a:pPr>
            <a:r>
              <a:rPr lang="en-US" sz="2400" dirty="0"/>
              <a:t>Maintain all purchase card records and documentation</a:t>
            </a:r>
          </a:p>
          <a:p>
            <a:pPr marL="342900" indent="-342900">
              <a:lnSpc>
                <a:spcPct val="110000"/>
              </a:lnSpc>
              <a:spcBef>
                <a:spcPct val="50000"/>
              </a:spcBef>
              <a:buClr>
                <a:schemeClr val="accent2"/>
              </a:buClr>
              <a:buFont typeface="Wingdings" panose="05000000000000000000" pitchFamily="2" charset="2"/>
              <a:buChar char="q"/>
            </a:pPr>
            <a:r>
              <a:rPr lang="en-US" sz="2400" dirty="0"/>
              <a:t>Approving Officials, perform their duties diligently and judiciously</a:t>
            </a:r>
          </a:p>
          <a:p>
            <a:pPr marL="342900" indent="-342900">
              <a:lnSpc>
                <a:spcPct val="110000"/>
              </a:lnSpc>
              <a:spcBef>
                <a:spcPct val="50000"/>
              </a:spcBef>
              <a:buClr>
                <a:schemeClr val="accent2"/>
              </a:buClr>
              <a:buFont typeface="Wingdings" panose="05000000000000000000" pitchFamily="2" charset="2"/>
              <a:buChar char="q"/>
            </a:pPr>
            <a:r>
              <a:rPr lang="en-US" sz="2400" dirty="0"/>
              <a:t>Maintain separation of purchase card holder, hand receipt holder, and approving official</a:t>
            </a:r>
          </a:p>
          <a:p>
            <a:pPr marL="342900" indent="-342900" eaLnBrk="1" hangingPunct="1">
              <a:spcBef>
                <a:spcPct val="50000"/>
              </a:spcBef>
              <a:buClr>
                <a:schemeClr val="accent2"/>
              </a:buClr>
              <a:buFont typeface="Wingdings" panose="05000000000000000000" pitchFamily="2" charset="2"/>
              <a:buChar char="q"/>
            </a:pPr>
            <a:r>
              <a:rPr lang="en-US" altLang="en-US" sz="2400" dirty="0"/>
              <a:t>Have a copy of the contract and all modifications readily available</a:t>
            </a:r>
          </a:p>
        </p:txBody>
      </p:sp>
    </p:spTree>
    <p:extLst>
      <p:ext uri="{BB962C8B-B14F-4D97-AF65-F5344CB8AC3E}">
        <p14:creationId xmlns:p14="http://schemas.microsoft.com/office/powerpoint/2010/main" val="1476689699"/>
      </p:ext>
    </p:extLst>
  </p:cSld>
  <p:clrMapOvr>
    <a:masterClrMapping/>
  </p:clrMapOvr>
  <p:transition>
    <p:sndAc>
      <p:stSnd>
        <p:snd r:embed="rId3" name="wind.wav"/>
      </p:stSnd>
    </p:sndAc>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43592" y="241388"/>
            <a:ext cx="11177846" cy="1143000"/>
          </a:xfrm>
        </p:spPr>
        <p:txBody>
          <a:bodyPr>
            <a:normAutofit/>
          </a:bodyPr>
          <a:lstStyle/>
          <a:p>
            <a:r>
              <a:rPr lang="en-US" dirty="0"/>
              <a:t>Fraud Prevention: What Can You Do To Combat Fraud? </a:t>
            </a:r>
            <a:br>
              <a:rPr lang="en-US" dirty="0"/>
            </a:br>
            <a:r>
              <a:rPr lang="en-US" altLang="en-US" dirty="0"/>
              <a:t>For Contracting Personnel</a:t>
            </a:r>
          </a:p>
        </p:txBody>
      </p:sp>
      <p:sp>
        <p:nvSpPr>
          <p:cNvPr id="50179" name="Rectangle 3"/>
          <p:cNvSpPr>
            <a:spLocks noGrp="1" noChangeArrowheads="1"/>
          </p:cNvSpPr>
          <p:nvPr>
            <p:ph type="body" idx="1"/>
          </p:nvPr>
        </p:nvSpPr>
        <p:spPr>
          <a:xfrm>
            <a:off x="343591" y="1826690"/>
            <a:ext cx="11177847" cy="3877741"/>
          </a:xfrm>
        </p:spPr>
        <p:txBody>
          <a:bodyPr>
            <a:noAutofit/>
          </a:bodyPr>
          <a:lstStyle/>
          <a:p>
            <a:pPr marL="342900" indent="-342900">
              <a:spcBef>
                <a:spcPct val="50000"/>
              </a:spcBef>
              <a:buClr>
                <a:schemeClr val="accent2"/>
              </a:buClr>
              <a:buFont typeface="Wingdings" panose="05000000000000000000" pitchFamily="2" charset="2"/>
              <a:buChar char="q"/>
            </a:pPr>
            <a:r>
              <a:rPr lang="en-US" altLang="en-US" sz="2400" dirty="0"/>
              <a:t>Become familiar and remain current on terms, conditions and requirements of the contract</a:t>
            </a:r>
          </a:p>
          <a:p>
            <a:pPr marL="342900" indent="-342900" eaLnBrk="1" hangingPunct="1">
              <a:buClr>
                <a:schemeClr val="accent2"/>
              </a:buClr>
              <a:buFont typeface="Wingdings" panose="05000000000000000000" pitchFamily="2" charset="2"/>
              <a:buChar char="q"/>
            </a:pPr>
            <a:r>
              <a:rPr lang="en-US" altLang="en-US" sz="2400" dirty="0"/>
              <a:t>Verify the reasonableness of the contractor’s invoiced costs under a cost reimbursement type contract</a:t>
            </a:r>
          </a:p>
          <a:p>
            <a:pPr marL="342900" indent="-342900">
              <a:spcBef>
                <a:spcPct val="50000"/>
              </a:spcBef>
              <a:buClr>
                <a:schemeClr val="accent2"/>
              </a:buClr>
              <a:buFont typeface="Wingdings" panose="05000000000000000000" pitchFamily="2" charset="2"/>
              <a:buChar char="q"/>
            </a:pPr>
            <a:r>
              <a:rPr lang="en-US" altLang="en-US" sz="2400" dirty="0"/>
              <a:t>Use performance language in the statement of work expressing only the governments actual minimal needs</a:t>
            </a:r>
          </a:p>
          <a:p>
            <a:pPr marL="342900" indent="-342900">
              <a:spcBef>
                <a:spcPct val="50000"/>
              </a:spcBef>
              <a:buClr>
                <a:schemeClr val="accent2"/>
              </a:buClr>
              <a:buFont typeface="Wingdings" panose="05000000000000000000" pitchFamily="2" charset="2"/>
              <a:buChar char="q"/>
            </a:pPr>
            <a:r>
              <a:rPr lang="en-US" altLang="en-US" sz="2400" dirty="0"/>
              <a:t>Ensure that any required reports from you or the contractor are complete, accurate, and timely</a:t>
            </a:r>
          </a:p>
        </p:txBody>
      </p:sp>
    </p:spTree>
    <p:extLst>
      <p:ext uri="{BB962C8B-B14F-4D97-AF65-F5344CB8AC3E}">
        <p14:creationId xmlns:p14="http://schemas.microsoft.com/office/powerpoint/2010/main" val="824339850"/>
      </p:ext>
    </p:extLst>
  </p:cSld>
  <p:clrMapOvr>
    <a:masterClrMapping/>
  </p:clrMapOvr>
  <p:transition>
    <p:sndAc>
      <p:stSnd>
        <p:snd r:embed="rId3" name="wind.wav"/>
      </p:stSnd>
    </p:sndAc>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43592" y="241388"/>
            <a:ext cx="11177846" cy="1143000"/>
          </a:xfrm>
        </p:spPr>
        <p:txBody>
          <a:bodyPr/>
          <a:lstStyle/>
          <a:p>
            <a:r>
              <a:rPr lang="en-US" dirty="0"/>
              <a:t>Fraud Prevention: What Can You Do To Combat Fraud? </a:t>
            </a:r>
            <a:br>
              <a:rPr lang="en-US" dirty="0"/>
            </a:br>
            <a:r>
              <a:rPr lang="en-US" altLang="en-US" dirty="0"/>
              <a:t>For Contracting Personnel (</a:t>
            </a:r>
            <a:r>
              <a:rPr lang="en-US" altLang="en-US" i="1" dirty="0"/>
              <a:t>cont’d)</a:t>
            </a:r>
            <a:endParaRPr lang="en-US" altLang="en-US" dirty="0"/>
          </a:p>
        </p:txBody>
      </p:sp>
      <p:sp>
        <p:nvSpPr>
          <p:cNvPr id="50179" name="Rectangle 3"/>
          <p:cNvSpPr>
            <a:spLocks noGrp="1" noChangeArrowheads="1"/>
          </p:cNvSpPr>
          <p:nvPr>
            <p:ph type="body" idx="1"/>
          </p:nvPr>
        </p:nvSpPr>
        <p:spPr>
          <a:xfrm>
            <a:off x="509847" y="1772694"/>
            <a:ext cx="11177847" cy="4900033"/>
          </a:xfrm>
        </p:spPr>
        <p:txBody>
          <a:bodyPr>
            <a:noAutofit/>
          </a:bodyPr>
          <a:lstStyle/>
          <a:p>
            <a:pPr marL="342900" lvl="1" indent="-342900">
              <a:spcBef>
                <a:spcPct val="50000"/>
              </a:spcBef>
              <a:buClr>
                <a:schemeClr val="accent2"/>
              </a:buClr>
              <a:buFont typeface="Wingdings" panose="05000000000000000000" pitchFamily="2" charset="2"/>
              <a:buChar char="q"/>
            </a:pPr>
            <a:r>
              <a:rPr lang="en-US" altLang="en-US" sz="2400" dirty="0">
                <a:solidFill>
                  <a:schemeClr val="tx1"/>
                </a:solidFill>
              </a:rPr>
              <a:t>Monitor the work performance by the contractor in accordance with the surveillance plan</a:t>
            </a:r>
          </a:p>
          <a:p>
            <a:pPr marL="342900" lvl="1" indent="-342900">
              <a:spcBef>
                <a:spcPct val="50000"/>
              </a:spcBef>
              <a:buClr>
                <a:schemeClr val="accent2"/>
              </a:buClr>
              <a:buFont typeface="Wingdings" panose="05000000000000000000" pitchFamily="2" charset="2"/>
              <a:buChar char="q"/>
            </a:pPr>
            <a:r>
              <a:rPr lang="en-US" altLang="en-US" sz="2400" dirty="0">
                <a:solidFill>
                  <a:schemeClr val="tx1"/>
                </a:solidFill>
              </a:rPr>
              <a:t>Inform the contractor immediately regarding unsatisfactory performance; differences of opinion should be referred to the Contracting Officer (CO) for resolution</a:t>
            </a:r>
          </a:p>
          <a:p>
            <a:pPr marL="342900" indent="-342900">
              <a:spcBef>
                <a:spcPct val="50000"/>
              </a:spcBef>
              <a:buClr>
                <a:schemeClr val="accent2"/>
              </a:buClr>
              <a:buFont typeface="Wingdings" panose="05000000000000000000" pitchFamily="2" charset="2"/>
              <a:buChar char="q"/>
            </a:pPr>
            <a:r>
              <a:rPr lang="en-US" altLang="en-US" sz="2400" dirty="0"/>
              <a:t>Correct unsatisfactory work </a:t>
            </a:r>
          </a:p>
          <a:p>
            <a:pPr marL="342900" indent="-342900">
              <a:spcBef>
                <a:spcPct val="50000"/>
              </a:spcBef>
              <a:buClr>
                <a:schemeClr val="accent2"/>
              </a:buClr>
              <a:buFont typeface="Wingdings" panose="05000000000000000000" pitchFamily="2" charset="2"/>
              <a:buChar char="q"/>
            </a:pPr>
            <a:r>
              <a:rPr lang="en-US" altLang="en-US" sz="2400" dirty="0"/>
              <a:t>COR’s report serious or major problems to the CO immediately, don’t wait until your next scheduled report</a:t>
            </a:r>
          </a:p>
        </p:txBody>
      </p:sp>
    </p:spTree>
    <p:extLst>
      <p:ext uri="{BB962C8B-B14F-4D97-AF65-F5344CB8AC3E}">
        <p14:creationId xmlns:p14="http://schemas.microsoft.com/office/powerpoint/2010/main" val="163162270"/>
      </p:ext>
    </p:extLst>
  </p:cSld>
  <p:clrMapOvr>
    <a:masterClrMapping/>
  </p:clrMapOvr>
  <p:transition>
    <p:sndAc>
      <p:stSnd>
        <p:snd r:embed="rId3" name="wind.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343592" y="284857"/>
            <a:ext cx="11177846" cy="1143000"/>
          </a:xfrm>
          <a:prstGeom prst="rect">
            <a:avLst/>
          </a:prstGeom>
        </p:spPr>
        <p:txBody>
          <a:bodyPr/>
          <a:lstStyle>
            <a:lvl1pPr algn="l" defTabSz="1219139" rtl="0" eaLnBrk="1" latinLnBrk="0" hangingPunct="1">
              <a:spcBef>
                <a:spcPct val="0"/>
              </a:spcBef>
              <a:buNone/>
              <a:defRPr sz="3200" kern="1200">
                <a:solidFill>
                  <a:srgbClr val="192F43"/>
                </a:solidFill>
                <a:latin typeface="Franklin Gothic Medium Cond" panose="020B0606030402020204" pitchFamily="34" charset="0"/>
                <a:ea typeface="+mj-ea"/>
                <a:cs typeface="+mj-cs"/>
              </a:defRPr>
            </a:lvl1pPr>
          </a:lstStyle>
          <a:p>
            <a:r>
              <a:rPr lang="en-US" dirty="0"/>
              <a:t>Ways to Report Fraud to the OIG?</a:t>
            </a:r>
            <a:endParaRPr lang="en-US" altLang="en-US" dirty="0"/>
          </a:p>
        </p:txBody>
      </p:sp>
      <p:sp>
        <p:nvSpPr>
          <p:cNvPr id="2" name="TextBox 1">
            <a:extLst>
              <a:ext uri="{FF2B5EF4-FFF2-40B4-BE49-F238E27FC236}">
                <a16:creationId xmlns:a16="http://schemas.microsoft.com/office/drawing/2014/main" id="{959F4F8E-B788-49F0-9EF3-40AF02BD3290}"/>
              </a:ext>
            </a:extLst>
          </p:cNvPr>
          <p:cNvSpPr txBox="1"/>
          <p:nvPr/>
        </p:nvSpPr>
        <p:spPr>
          <a:xfrm>
            <a:off x="388612" y="864302"/>
            <a:ext cx="11414775" cy="4616648"/>
          </a:xfrm>
          <a:prstGeom prst="rect">
            <a:avLst/>
          </a:prstGeom>
          <a:noFill/>
        </p:spPr>
        <p:txBody>
          <a:bodyPr wrap="square" rtlCol="0">
            <a:spAutoFit/>
          </a:bodyPr>
          <a:lstStyle/>
          <a:p>
            <a:endParaRPr lang="en-US" sz="1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GPO employees should report to the OIG – matters related to fraud, waste, and abuse in GPO programs and services, to include violations of law, rules, or agency regulations, mismanagement, and gross waste of funds.</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This may include issues related to contract fraud and other financial crimes.</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To reach the OIG Hotline:</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1-800-743-7574 </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hlinkClick r:id="rId3"/>
              </a:rPr>
              <a:t>gpoighotline@gpo.gov</a:t>
            </a:r>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All reports to the OIG hotline will be treated as confidential.</a:t>
            </a:r>
          </a:p>
          <a:p>
            <a:endParaRPr 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948359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9724" y="212237"/>
            <a:ext cx="10972800" cy="1143000"/>
          </a:xfrm>
        </p:spPr>
        <p:txBody>
          <a:bodyPr/>
          <a:lstStyle/>
          <a:p>
            <a:r>
              <a:rPr lang="en-US" dirty="0"/>
              <a:t>Agenda</a:t>
            </a:r>
          </a:p>
        </p:txBody>
      </p:sp>
      <p:sp>
        <p:nvSpPr>
          <p:cNvPr id="6" name="Content Placeholder 3"/>
          <p:cNvSpPr>
            <a:spLocks noGrp="1"/>
          </p:cNvSpPr>
          <p:nvPr>
            <p:ph idx="1"/>
          </p:nvPr>
        </p:nvSpPr>
        <p:spPr>
          <a:xfrm>
            <a:off x="149629" y="1232625"/>
            <a:ext cx="11078094" cy="5098504"/>
          </a:xfrm>
        </p:spPr>
        <p:txBody>
          <a:bodyPr>
            <a:normAutofit/>
          </a:bodyPr>
          <a:lstStyle/>
          <a:p>
            <a:pPr lvl="1">
              <a:lnSpc>
                <a:spcPct val="70000"/>
              </a:lnSpc>
              <a:spcBef>
                <a:spcPts val="0"/>
              </a:spcBef>
              <a:buClr>
                <a:schemeClr val="accent2"/>
              </a:buClr>
              <a:buFont typeface="Wingdings" pitchFamily="2" charset="2"/>
              <a:buChar char="q"/>
              <a:defRPr/>
            </a:pPr>
            <a:r>
              <a:rPr lang="en-US" sz="2000" dirty="0">
                <a:solidFill>
                  <a:schemeClr val="tx1"/>
                </a:solidFill>
              </a:rPr>
              <a:t>Office of Inspector General Overview</a:t>
            </a:r>
          </a:p>
          <a:p>
            <a:pPr lvl="1">
              <a:lnSpc>
                <a:spcPct val="70000"/>
              </a:lnSpc>
              <a:spcBef>
                <a:spcPts val="0"/>
              </a:spcBef>
              <a:buClr>
                <a:schemeClr val="accent2"/>
              </a:buClr>
              <a:buFont typeface="Wingdings" pitchFamily="2" charset="2"/>
              <a:buChar char="q"/>
              <a:defRPr/>
            </a:pPr>
            <a:endParaRPr lang="en-US" sz="2000" dirty="0">
              <a:solidFill>
                <a:schemeClr val="tx1"/>
              </a:solidFill>
            </a:endParaRPr>
          </a:p>
          <a:p>
            <a:pPr lvl="1">
              <a:lnSpc>
                <a:spcPct val="70000"/>
              </a:lnSpc>
              <a:spcBef>
                <a:spcPts val="0"/>
              </a:spcBef>
              <a:buClr>
                <a:schemeClr val="accent2"/>
              </a:buClr>
              <a:buFont typeface="Wingdings" pitchFamily="2" charset="2"/>
              <a:buChar char="q"/>
              <a:defRPr/>
            </a:pPr>
            <a:r>
              <a:rPr lang="en-US" sz="2000" dirty="0">
                <a:solidFill>
                  <a:schemeClr val="tx1"/>
                </a:solidFill>
              </a:rPr>
              <a:t>What is Fraud?</a:t>
            </a:r>
          </a:p>
          <a:p>
            <a:pPr lvl="1">
              <a:lnSpc>
                <a:spcPct val="70000"/>
              </a:lnSpc>
              <a:spcBef>
                <a:spcPts val="0"/>
              </a:spcBef>
              <a:buClr>
                <a:schemeClr val="accent2"/>
              </a:buClr>
              <a:buFont typeface="Wingdings" pitchFamily="2" charset="2"/>
              <a:buChar char="q"/>
              <a:defRPr/>
            </a:pPr>
            <a:endParaRPr lang="en-US" sz="2000" dirty="0">
              <a:solidFill>
                <a:schemeClr val="tx1"/>
              </a:solidFill>
            </a:endParaRPr>
          </a:p>
          <a:p>
            <a:pPr lvl="2">
              <a:lnSpc>
                <a:spcPct val="70000"/>
              </a:lnSpc>
              <a:spcBef>
                <a:spcPts val="0"/>
              </a:spcBef>
              <a:buClr>
                <a:schemeClr val="accent2"/>
              </a:buClr>
              <a:buFont typeface="Wingdings" pitchFamily="2" charset="2"/>
              <a:buChar char="q"/>
              <a:defRPr/>
            </a:pPr>
            <a:r>
              <a:rPr lang="en-US" sz="2000" dirty="0">
                <a:solidFill>
                  <a:schemeClr val="tx1"/>
                </a:solidFill>
              </a:rPr>
              <a:t>Who Commits Fraud?</a:t>
            </a:r>
          </a:p>
          <a:p>
            <a:pPr lvl="1">
              <a:lnSpc>
                <a:spcPct val="70000"/>
              </a:lnSpc>
              <a:spcBef>
                <a:spcPts val="0"/>
              </a:spcBef>
              <a:buClr>
                <a:schemeClr val="accent2"/>
              </a:buClr>
              <a:buFont typeface="Wingdings" pitchFamily="2" charset="2"/>
              <a:buChar char="q"/>
              <a:defRPr/>
            </a:pPr>
            <a:endParaRPr lang="en-US" sz="2000" dirty="0">
              <a:solidFill>
                <a:schemeClr val="tx1"/>
              </a:solidFill>
            </a:endParaRPr>
          </a:p>
          <a:p>
            <a:pPr lvl="2">
              <a:lnSpc>
                <a:spcPct val="70000"/>
              </a:lnSpc>
              <a:spcBef>
                <a:spcPts val="0"/>
              </a:spcBef>
              <a:buClr>
                <a:schemeClr val="accent2"/>
              </a:buClr>
              <a:buFont typeface="Wingdings" pitchFamily="2" charset="2"/>
              <a:buChar char="q"/>
              <a:defRPr/>
            </a:pPr>
            <a:r>
              <a:rPr lang="en-US" sz="2000" dirty="0">
                <a:solidFill>
                  <a:schemeClr val="tx1"/>
                </a:solidFill>
              </a:rPr>
              <a:t>Why?</a:t>
            </a:r>
          </a:p>
          <a:p>
            <a:pPr lvl="2">
              <a:lnSpc>
                <a:spcPct val="70000"/>
              </a:lnSpc>
              <a:spcBef>
                <a:spcPts val="0"/>
              </a:spcBef>
              <a:buClr>
                <a:schemeClr val="accent2"/>
              </a:buClr>
              <a:buFont typeface="Wingdings" pitchFamily="2" charset="2"/>
              <a:buChar char="q"/>
              <a:defRPr/>
            </a:pPr>
            <a:endParaRPr lang="en-US" sz="2000" dirty="0">
              <a:solidFill>
                <a:schemeClr val="tx1"/>
              </a:solidFill>
            </a:endParaRPr>
          </a:p>
          <a:p>
            <a:pPr lvl="2">
              <a:lnSpc>
                <a:spcPct val="70000"/>
              </a:lnSpc>
              <a:spcBef>
                <a:spcPts val="0"/>
              </a:spcBef>
              <a:buClr>
                <a:schemeClr val="accent2"/>
              </a:buClr>
              <a:buFont typeface="Wingdings" pitchFamily="2" charset="2"/>
              <a:buChar char="q"/>
              <a:defRPr/>
            </a:pPr>
            <a:r>
              <a:rPr lang="en-US" sz="2000" dirty="0">
                <a:solidFill>
                  <a:schemeClr val="tx1"/>
                </a:solidFill>
              </a:rPr>
              <a:t>Common Types of Fraud</a:t>
            </a:r>
          </a:p>
          <a:p>
            <a:pPr lvl="1">
              <a:lnSpc>
                <a:spcPct val="70000"/>
              </a:lnSpc>
              <a:spcBef>
                <a:spcPts val="0"/>
              </a:spcBef>
              <a:buClr>
                <a:schemeClr val="accent2"/>
              </a:buClr>
              <a:buFont typeface="Wingdings" pitchFamily="2" charset="2"/>
              <a:buChar char="q"/>
              <a:defRPr/>
            </a:pPr>
            <a:endParaRPr lang="en-US" sz="2000" dirty="0">
              <a:solidFill>
                <a:schemeClr val="tx1"/>
              </a:solidFill>
            </a:endParaRPr>
          </a:p>
          <a:p>
            <a:pPr lvl="1">
              <a:lnSpc>
                <a:spcPct val="70000"/>
              </a:lnSpc>
              <a:spcBef>
                <a:spcPts val="0"/>
              </a:spcBef>
              <a:buClr>
                <a:schemeClr val="accent2"/>
              </a:buClr>
              <a:buFont typeface="Wingdings" pitchFamily="2" charset="2"/>
              <a:buChar char="q"/>
              <a:defRPr/>
            </a:pPr>
            <a:r>
              <a:rPr lang="en-US" sz="2000" dirty="0">
                <a:solidFill>
                  <a:schemeClr val="tx1"/>
                </a:solidFill>
              </a:rPr>
              <a:t>Fraud Detection</a:t>
            </a:r>
          </a:p>
          <a:p>
            <a:pPr marL="1219139" lvl="2" indent="0">
              <a:lnSpc>
                <a:spcPct val="70000"/>
              </a:lnSpc>
              <a:spcBef>
                <a:spcPts val="0"/>
              </a:spcBef>
              <a:buClr>
                <a:schemeClr val="accent2"/>
              </a:buClr>
              <a:buNone/>
              <a:defRPr/>
            </a:pPr>
            <a:endParaRPr lang="en-US" sz="2000" dirty="0">
              <a:solidFill>
                <a:schemeClr val="tx1"/>
              </a:solidFill>
            </a:endParaRPr>
          </a:p>
          <a:p>
            <a:pPr lvl="2">
              <a:lnSpc>
                <a:spcPct val="70000"/>
              </a:lnSpc>
              <a:spcBef>
                <a:spcPts val="0"/>
              </a:spcBef>
              <a:buClr>
                <a:schemeClr val="accent2"/>
              </a:buClr>
              <a:buFont typeface="Wingdings" pitchFamily="2" charset="2"/>
              <a:buChar char="q"/>
              <a:defRPr/>
            </a:pPr>
            <a:r>
              <a:rPr lang="en-US" sz="2000" dirty="0">
                <a:solidFill>
                  <a:schemeClr val="tx1"/>
                </a:solidFill>
              </a:rPr>
              <a:t>Red Flags</a:t>
            </a:r>
          </a:p>
          <a:p>
            <a:pPr marL="1219139" lvl="2" indent="0">
              <a:lnSpc>
                <a:spcPct val="70000"/>
              </a:lnSpc>
              <a:spcBef>
                <a:spcPts val="0"/>
              </a:spcBef>
              <a:buClr>
                <a:schemeClr val="accent2"/>
              </a:buClr>
              <a:buNone/>
              <a:defRPr/>
            </a:pPr>
            <a:endParaRPr lang="en-US" sz="2000" dirty="0">
              <a:solidFill>
                <a:schemeClr val="tx1"/>
              </a:solidFill>
            </a:endParaRPr>
          </a:p>
          <a:p>
            <a:pPr lvl="2">
              <a:lnSpc>
                <a:spcPct val="70000"/>
              </a:lnSpc>
              <a:spcBef>
                <a:spcPts val="0"/>
              </a:spcBef>
              <a:buClr>
                <a:schemeClr val="accent2"/>
              </a:buClr>
              <a:buFont typeface="Wingdings" pitchFamily="2" charset="2"/>
              <a:buChar char="q"/>
              <a:defRPr/>
            </a:pPr>
            <a:r>
              <a:rPr lang="en-US" sz="2000" dirty="0">
                <a:solidFill>
                  <a:schemeClr val="tx1"/>
                </a:solidFill>
              </a:rPr>
              <a:t>Example Cases</a:t>
            </a:r>
          </a:p>
          <a:p>
            <a:pPr lvl="1">
              <a:lnSpc>
                <a:spcPct val="70000"/>
              </a:lnSpc>
              <a:spcBef>
                <a:spcPts val="0"/>
              </a:spcBef>
              <a:buClr>
                <a:schemeClr val="accent2"/>
              </a:buClr>
              <a:buFont typeface="Wingdings" pitchFamily="2" charset="2"/>
              <a:buChar char="q"/>
              <a:defRPr/>
            </a:pPr>
            <a:endParaRPr lang="en-US" sz="2000" dirty="0">
              <a:solidFill>
                <a:schemeClr val="tx1"/>
              </a:solidFill>
            </a:endParaRPr>
          </a:p>
          <a:p>
            <a:pPr lvl="1">
              <a:lnSpc>
                <a:spcPct val="70000"/>
              </a:lnSpc>
              <a:spcBef>
                <a:spcPts val="0"/>
              </a:spcBef>
              <a:buClr>
                <a:schemeClr val="accent2"/>
              </a:buClr>
              <a:buFont typeface="Wingdings" pitchFamily="2" charset="2"/>
              <a:buChar char="q"/>
              <a:defRPr/>
            </a:pPr>
            <a:r>
              <a:rPr lang="en-US" sz="2000" dirty="0">
                <a:solidFill>
                  <a:schemeClr val="tx1"/>
                </a:solidFill>
              </a:rPr>
              <a:t>Fraud Prevention</a:t>
            </a:r>
          </a:p>
          <a:p>
            <a:pPr lvl="2">
              <a:lnSpc>
                <a:spcPct val="70000"/>
              </a:lnSpc>
              <a:spcBef>
                <a:spcPts val="0"/>
              </a:spcBef>
              <a:buClr>
                <a:schemeClr val="accent2"/>
              </a:buClr>
              <a:buFont typeface="Wingdings" pitchFamily="2" charset="2"/>
              <a:buChar char="q"/>
              <a:defRPr/>
            </a:pPr>
            <a:endParaRPr lang="en-US" sz="2000" dirty="0">
              <a:solidFill>
                <a:schemeClr val="tx1"/>
              </a:solidFill>
            </a:endParaRPr>
          </a:p>
          <a:p>
            <a:pPr lvl="2">
              <a:lnSpc>
                <a:spcPct val="70000"/>
              </a:lnSpc>
              <a:spcBef>
                <a:spcPts val="0"/>
              </a:spcBef>
              <a:buClr>
                <a:schemeClr val="accent2"/>
              </a:buClr>
              <a:buFont typeface="Wingdings" pitchFamily="2" charset="2"/>
              <a:buChar char="q"/>
              <a:defRPr/>
            </a:pPr>
            <a:r>
              <a:rPr lang="en-US" sz="2000" dirty="0">
                <a:solidFill>
                  <a:schemeClr val="tx1"/>
                </a:solidFill>
              </a:rPr>
              <a:t>What can you do?</a:t>
            </a:r>
          </a:p>
          <a:p>
            <a:pPr marL="1219139" lvl="2" indent="0">
              <a:lnSpc>
                <a:spcPct val="70000"/>
              </a:lnSpc>
              <a:spcBef>
                <a:spcPts val="0"/>
              </a:spcBef>
              <a:buClr>
                <a:schemeClr val="accent2"/>
              </a:buClr>
              <a:buNone/>
              <a:defRPr/>
            </a:pPr>
            <a:endParaRPr lang="en-US" sz="2000" dirty="0">
              <a:solidFill>
                <a:schemeClr val="tx1"/>
              </a:solidFill>
            </a:endParaRPr>
          </a:p>
          <a:p>
            <a:pPr lvl="1">
              <a:lnSpc>
                <a:spcPct val="70000"/>
              </a:lnSpc>
              <a:spcBef>
                <a:spcPts val="0"/>
              </a:spcBef>
              <a:buClr>
                <a:schemeClr val="accent2"/>
              </a:buClr>
              <a:buFont typeface="Wingdings" pitchFamily="2" charset="2"/>
              <a:buChar char="q"/>
              <a:defRPr/>
            </a:pPr>
            <a:r>
              <a:rPr lang="en-US" sz="2000" dirty="0">
                <a:solidFill>
                  <a:schemeClr val="tx1"/>
                </a:solidFill>
              </a:rPr>
              <a:t>How to report suspected fraud?</a:t>
            </a:r>
          </a:p>
          <a:p>
            <a:pPr lvl="1">
              <a:lnSpc>
                <a:spcPct val="70000"/>
              </a:lnSpc>
              <a:spcBef>
                <a:spcPts val="0"/>
              </a:spcBef>
              <a:buClr>
                <a:schemeClr val="accent2"/>
              </a:buClr>
              <a:buFont typeface="Wingdings" pitchFamily="2" charset="2"/>
              <a:buChar char="q"/>
              <a:defRPr/>
            </a:pPr>
            <a:endParaRPr lang="en-US" sz="2000" dirty="0">
              <a:solidFill>
                <a:schemeClr val="tx1"/>
              </a:solidFill>
            </a:endParaRPr>
          </a:p>
          <a:p>
            <a:pPr marL="457200" lvl="1" indent="0">
              <a:lnSpc>
                <a:spcPct val="70000"/>
              </a:lnSpc>
              <a:spcBef>
                <a:spcPts val="600"/>
              </a:spcBef>
              <a:spcAft>
                <a:spcPts val="2400"/>
              </a:spcAft>
              <a:buClr>
                <a:schemeClr val="accent2"/>
              </a:buClr>
              <a:buNone/>
              <a:defRPr/>
            </a:pPr>
            <a:endParaRPr lang="en-US" sz="2000" dirty="0">
              <a:solidFill>
                <a:schemeClr val="tx1"/>
              </a:solidFill>
            </a:endParaRPr>
          </a:p>
          <a:p>
            <a:pPr>
              <a:lnSpc>
                <a:spcPct val="70000"/>
              </a:lnSpc>
              <a:buClr>
                <a:schemeClr val="accent2"/>
              </a:buClr>
            </a:pPr>
            <a:endParaRPr lang="en-US" sz="2800" dirty="0"/>
          </a:p>
        </p:txBody>
      </p:sp>
    </p:spTree>
    <p:extLst>
      <p:ext uri="{BB962C8B-B14F-4D97-AF65-F5344CB8AC3E}">
        <p14:creationId xmlns:p14="http://schemas.microsoft.com/office/powerpoint/2010/main" val="2266163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3923013" y="2592989"/>
            <a:ext cx="6934200" cy="1143000"/>
          </a:xfrm>
        </p:spPr>
        <p:txBody>
          <a:bodyPr vert="horz" lIns="91440" tIns="45720" rIns="91440" bIns="45720" rtlCol="0" anchor="ctr">
            <a:normAutofit/>
          </a:bodyPr>
          <a:lstStyle/>
          <a:p>
            <a:r>
              <a:rPr lang="en-US" sz="5400" dirty="0"/>
              <a:t>Questions?</a:t>
            </a:r>
          </a:p>
        </p:txBody>
      </p:sp>
    </p:spTree>
    <p:extLst>
      <p:ext uri="{BB962C8B-B14F-4D97-AF65-F5344CB8AC3E}">
        <p14:creationId xmlns:p14="http://schemas.microsoft.com/office/powerpoint/2010/main" val="3954934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350" y="394425"/>
            <a:ext cx="10972800" cy="920025"/>
          </a:xfrm>
        </p:spPr>
        <p:txBody>
          <a:bodyPr/>
          <a:lstStyle/>
          <a:p>
            <a:r>
              <a:rPr lang="en-US" dirty="0"/>
              <a:t>Office of Inspector General Overview</a:t>
            </a:r>
          </a:p>
        </p:txBody>
      </p:sp>
      <p:sp>
        <p:nvSpPr>
          <p:cNvPr id="4" name="Content Placeholder 2"/>
          <p:cNvSpPr txBox="1">
            <a:spLocks/>
          </p:cNvSpPr>
          <p:nvPr/>
        </p:nvSpPr>
        <p:spPr>
          <a:xfrm>
            <a:off x="514350" y="1314450"/>
            <a:ext cx="10782300" cy="4708525"/>
          </a:xfrm>
          <a:prstGeom prst="rect">
            <a:avLst/>
          </a:prstGeom>
        </p:spPr>
        <p:txBody>
          <a:bodyPr vert="horz" lIns="91440" tIns="45720" rIns="91440" bIns="45720" rtlCol="0">
            <a:normAutofit/>
          </a:bodyPr>
          <a:lstStyle>
            <a:lvl1pPr marL="0" indent="0" algn="l" defTabSz="1219139" rtl="0" eaLnBrk="1" latinLnBrk="0" hangingPunct="1">
              <a:spcBef>
                <a:spcPct val="20000"/>
              </a:spcBef>
              <a:buFont typeface="Arial" panose="020B0604020202020204" pitchFamily="34" charset="0"/>
              <a:buNone/>
              <a:defRPr sz="2133" kern="1200">
                <a:solidFill>
                  <a:schemeClr val="tx1"/>
                </a:solidFill>
                <a:latin typeface="Arial" panose="020B0604020202020204" pitchFamily="34" charset="0"/>
                <a:ea typeface="+mn-ea"/>
                <a:cs typeface="Arial" panose="020B0604020202020204" pitchFamily="34" charset="0"/>
              </a:defRPr>
            </a:lvl1pPr>
            <a:lvl2pPr marL="990551" indent="-380982" algn="l" defTabSz="1219139" rtl="0" eaLnBrk="1" latinLnBrk="0" hangingPunct="1">
              <a:spcBef>
                <a:spcPct val="20000"/>
              </a:spcBef>
              <a:buClr>
                <a:srgbClr val="37A5AC"/>
              </a:buClr>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1600121" indent="-380982" algn="l" defTabSz="1219139" rtl="0" eaLnBrk="1" latinLnBrk="0" hangingPunct="1">
              <a:spcBef>
                <a:spcPct val="20000"/>
              </a:spcBef>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828709" indent="0" algn="l" defTabSz="1219139" rtl="0" eaLnBrk="1" latinLnBrk="0" hangingPunct="1">
              <a:spcBef>
                <a:spcPct val="20000"/>
              </a:spcBef>
              <a:buFont typeface="Arial" panose="020B0604020202020204" pitchFamily="34" charset="0"/>
              <a:buNone/>
              <a:defRPr sz="1867"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2743063" indent="-304784" algn="l" defTabSz="1219139" rtl="0" eaLnBrk="1" latinLnBrk="0" hangingPunct="1">
              <a:spcBef>
                <a:spcPct val="20000"/>
              </a:spcBef>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3352632"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202"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771"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341"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marL="137160">
              <a:buClr>
                <a:schemeClr val="accent2"/>
              </a:buClr>
              <a:defRPr/>
            </a:pPr>
            <a:r>
              <a:rPr lang="en-US" sz="2000" dirty="0"/>
              <a:t>Authority of the Office of Inspector General:</a:t>
            </a:r>
          </a:p>
          <a:p>
            <a:pPr marL="137160">
              <a:buClr>
                <a:schemeClr val="accent2"/>
              </a:buClr>
              <a:defRPr/>
            </a:pPr>
            <a:endParaRPr lang="en-US" sz="2000" dirty="0"/>
          </a:p>
          <a:p>
            <a:pPr marL="548640" indent="-411480">
              <a:buClr>
                <a:schemeClr val="accent2"/>
              </a:buClr>
              <a:buFont typeface="Wingdings" panose="05000000000000000000" pitchFamily="2" charset="2"/>
              <a:buChar char="q"/>
              <a:defRPr/>
            </a:pPr>
            <a:r>
              <a:rPr lang="en-US" sz="2000" dirty="0"/>
              <a:t>The IG Act of 1978- Congress established the Office of Inspector General (IG) in each of the Government’s major departments. The GPO Inspector General Act of 1988. IG’s conduct audits, inspections, and investigations in order to prevent and detect fraud, waste, and abuse and increase effectiveness and efficiency of agency programs. </a:t>
            </a:r>
          </a:p>
          <a:p>
            <a:pPr marL="548640" indent="-411480">
              <a:buClr>
                <a:schemeClr val="accent2"/>
              </a:buClr>
              <a:buFont typeface="Wingdings" panose="05000000000000000000" pitchFamily="2" charset="2"/>
              <a:buChar char="q"/>
              <a:defRPr/>
            </a:pPr>
            <a:endParaRPr lang="en-US" sz="2000" dirty="0"/>
          </a:p>
          <a:p>
            <a:pPr marL="137160">
              <a:buClr>
                <a:schemeClr val="accent2"/>
              </a:buClr>
              <a:defRPr/>
            </a:pPr>
            <a:r>
              <a:rPr lang="en-US" sz="2000" dirty="0"/>
              <a:t>Other Authority:</a:t>
            </a:r>
          </a:p>
          <a:p>
            <a:pPr marL="137160">
              <a:buClr>
                <a:schemeClr val="accent2"/>
              </a:buClr>
              <a:defRPr/>
            </a:pPr>
            <a:endParaRPr lang="en-US" sz="2000" dirty="0"/>
          </a:p>
          <a:p>
            <a:pPr marL="548640" indent="-411480">
              <a:buClr>
                <a:schemeClr val="accent2"/>
              </a:buClr>
              <a:buFont typeface="Wingdings" panose="05000000000000000000" pitchFamily="2" charset="2"/>
              <a:buChar char="q"/>
              <a:defRPr/>
            </a:pPr>
            <a:r>
              <a:rPr lang="en-US" sz="2000" dirty="0">
                <a:ea typeface="Cambria" panose="02040503050406030204" pitchFamily="18" charset="0"/>
              </a:rPr>
              <a:t>44 USC § 3903 (GPO-OIG’s Statutory Law Enforcement Authority)</a:t>
            </a:r>
            <a:endParaRPr lang="en-US" sz="2000" dirty="0"/>
          </a:p>
          <a:p>
            <a:pPr marL="548640" indent="-411480">
              <a:buClr>
                <a:schemeClr val="accent2"/>
              </a:buClr>
              <a:buFont typeface="Wingdings" panose="05000000000000000000" pitchFamily="2" charset="2"/>
              <a:buChar char="q"/>
              <a:defRPr/>
            </a:pPr>
            <a:r>
              <a:rPr lang="en-US" sz="2000" dirty="0"/>
              <a:t>Indicators of Procurement Fraud, GPO Publication 825.25, August 2004.</a:t>
            </a:r>
          </a:p>
          <a:p>
            <a:pPr marL="342900" indent="-342900">
              <a:buClr>
                <a:schemeClr val="accent2"/>
              </a:buClr>
              <a:buFont typeface="Wingdings" panose="05000000000000000000" pitchFamily="2" charset="2"/>
              <a:buChar char="q"/>
              <a:defRPr/>
            </a:pPr>
            <a:endParaRPr lang="en-US" sz="2000" dirty="0">
              <a:cs typeface="Times New Roman" pitchFamily="18" charset="0"/>
            </a:endParaRPr>
          </a:p>
          <a:p>
            <a:pPr marL="342900" indent="-342900">
              <a:buClr>
                <a:schemeClr val="accent2"/>
              </a:buClr>
              <a:buFont typeface="Wingdings" panose="05000000000000000000" pitchFamily="2" charset="2"/>
              <a:buChar char="q"/>
              <a:defRPr/>
            </a:pPr>
            <a:endParaRPr lang="en-US" sz="2000" dirty="0">
              <a:cs typeface="Times New Roman" pitchFamily="18" charset="0"/>
            </a:endParaRPr>
          </a:p>
          <a:p>
            <a:pPr marL="548640" indent="-411480">
              <a:buClr>
                <a:schemeClr val="accent2"/>
              </a:buClr>
              <a:buFont typeface="Wingdings" panose="05000000000000000000" pitchFamily="2" charset="2"/>
              <a:buChar char="q"/>
              <a:defRPr/>
            </a:pPr>
            <a:endParaRPr lang="en-US" sz="2000" dirty="0"/>
          </a:p>
        </p:txBody>
      </p:sp>
    </p:spTree>
    <p:extLst>
      <p:ext uri="{BB962C8B-B14F-4D97-AF65-F5344CB8AC3E}">
        <p14:creationId xmlns:p14="http://schemas.microsoft.com/office/powerpoint/2010/main" val="2383393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350" y="394425"/>
            <a:ext cx="10972800" cy="920025"/>
          </a:xfrm>
        </p:spPr>
        <p:txBody>
          <a:bodyPr/>
          <a:lstStyle/>
          <a:p>
            <a:r>
              <a:rPr lang="en-US" dirty="0"/>
              <a:t>Office of Inspector General Overview</a:t>
            </a:r>
          </a:p>
        </p:txBody>
      </p:sp>
      <p:sp>
        <p:nvSpPr>
          <p:cNvPr id="5" name="Content Placeholder 2"/>
          <p:cNvSpPr>
            <a:spLocks noGrp="1"/>
          </p:cNvSpPr>
          <p:nvPr>
            <p:ph idx="1"/>
          </p:nvPr>
        </p:nvSpPr>
        <p:spPr>
          <a:xfrm>
            <a:off x="514350" y="1428750"/>
            <a:ext cx="11302512" cy="4708525"/>
          </a:xfrm>
        </p:spPr>
        <p:txBody>
          <a:bodyPr>
            <a:normAutofit/>
          </a:bodyPr>
          <a:lstStyle/>
          <a:p>
            <a:pPr marL="342900" lvl="1" indent="-342900">
              <a:lnSpc>
                <a:spcPct val="120000"/>
              </a:lnSpc>
              <a:spcBef>
                <a:spcPts val="0"/>
              </a:spcBef>
              <a:buFont typeface="Wingdings" pitchFamily="2" charset="2"/>
              <a:buChar char="q"/>
              <a:defRPr/>
            </a:pPr>
            <a:r>
              <a:rPr lang="en-US" sz="2000" dirty="0">
                <a:solidFill>
                  <a:schemeClr val="tx1"/>
                </a:solidFill>
              </a:rPr>
              <a:t>Mission:</a:t>
            </a:r>
          </a:p>
          <a:p>
            <a:pPr marL="952470" lvl="2" indent="-342900">
              <a:lnSpc>
                <a:spcPct val="120000"/>
              </a:lnSpc>
              <a:spcBef>
                <a:spcPts val="0"/>
              </a:spcBef>
              <a:buFont typeface="Wingdings" pitchFamily="2" charset="2"/>
              <a:buChar char="q"/>
              <a:defRPr/>
            </a:pPr>
            <a:r>
              <a:rPr lang="en-US" sz="2000" dirty="0">
                <a:solidFill>
                  <a:schemeClr val="tx1"/>
                </a:solidFill>
              </a:rPr>
              <a:t>Conduct, supervise, and coordinate, audits, inspections, investigations, and other reviews</a:t>
            </a:r>
          </a:p>
          <a:p>
            <a:pPr marL="952470" lvl="2" indent="-342900">
              <a:lnSpc>
                <a:spcPct val="120000"/>
              </a:lnSpc>
              <a:spcBef>
                <a:spcPts val="0"/>
              </a:spcBef>
              <a:buFont typeface="Wingdings" pitchFamily="2" charset="2"/>
              <a:buChar char="q"/>
              <a:defRPr/>
            </a:pPr>
            <a:r>
              <a:rPr lang="en-US" sz="2000" b="1" dirty="0">
                <a:solidFill>
                  <a:schemeClr val="tx1"/>
                </a:solidFill>
              </a:rPr>
              <a:t>Prevent and detect fraud</a:t>
            </a:r>
            <a:r>
              <a:rPr lang="en-US" sz="2000" dirty="0">
                <a:solidFill>
                  <a:schemeClr val="tx1"/>
                </a:solidFill>
              </a:rPr>
              <a:t>, waste, abuse, and mismanagement</a:t>
            </a:r>
          </a:p>
          <a:p>
            <a:pPr marL="952470" lvl="2" indent="-342900">
              <a:lnSpc>
                <a:spcPct val="120000"/>
              </a:lnSpc>
              <a:spcBef>
                <a:spcPts val="0"/>
              </a:spcBef>
              <a:buFont typeface="Wingdings" pitchFamily="2" charset="2"/>
              <a:buChar char="q"/>
              <a:defRPr/>
            </a:pPr>
            <a:r>
              <a:rPr lang="en-US" sz="2000" dirty="0">
                <a:solidFill>
                  <a:schemeClr val="tx1"/>
                </a:solidFill>
              </a:rPr>
              <a:t>Promote effectiveness and efficiency of agency programs and operations</a:t>
            </a:r>
            <a:endParaRPr lang="en-US" sz="2000" dirty="0"/>
          </a:p>
          <a:p>
            <a:pPr>
              <a:buFont typeface="Wingdings 2" pitchFamily="18" charset="2"/>
              <a:buNone/>
            </a:pPr>
            <a:endParaRPr lang="en-US" sz="2400" u="sng" dirty="0"/>
          </a:p>
          <a:p>
            <a:pPr marL="342900" lvl="1" indent="-342900">
              <a:lnSpc>
                <a:spcPct val="120000"/>
              </a:lnSpc>
              <a:spcBef>
                <a:spcPts val="0"/>
              </a:spcBef>
              <a:buFont typeface="Wingdings" pitchFamily="2" charset="2"/>
              <a:buChar char="q"/>
              <a:defRPr/>
            </a:pPr>
            <a:r>
              <a:rPr lang="en-US" sz="2000" dirty="0">
                <a:solidFill>
                  <a:schemeClr val="tx1"/>
                </a:solidFill>
              </a:rPr>
              <a:t>The GPO – OIG accomplishes this in several ways:</a:t>
            </a:r>
          </a:p>
          <a:p>
            <a:pPr marL="952470" lvl="2" indent="-342900">
              <a:lnSpc>
                <a:spcPct val="120000"/>
              </a:lnSpc>
              <a:spcBef>
                <a:spcPts val="0"/>
              </a:spcBef>
              <a:buFont typeface="Wingdings" pitchFamily="2" charset="2"/>
              <a:buChar char="q"/>
              <a:defRPr/>
            </a:pPr>
            <a:r>
              <a:rPr lang="en-US" sz="2000" dirty="0">
                <a:solidFill>
                  <a:schemeClr val="tx1"/>
                </a:solidFill>
              </a:rPr>
              <a:t>Office of Investigations – criminal, civil, administrative (fraud)</a:t>
            </a:r>
          </a:p>
          <a:p>
            <a:pPr marL="952470" lvl="2" indent="-342900">
              <a:lnSpc>
                <a:spcPct val="120000"/>
              </a:lnSpc>
              <a:spcBef>
                <a:spcPts val="0"/>
              </a:spcBef>
              <a:buFont typeface="Wingdings" pitchFamily="2" charset="2"/>
              <a:buChar char="q"/>
              <a:defRPr/>
            </a:pPr>
            <a:r>
              <a:rPr lang="en-US" sz="2000" dirty="0">
                <a:solidFill>
                  <a:schemeClr val="tx1"/>
                </a:solidFill>
              </a:rPr>
              <a:t>Office of Audits – effectiveness and efficiency (financial &amp; contract audits)</a:t>
            </a:r>
          </a:p>
          <a:p>
            <a:pPr marL="952470" lvl="2" indent="-342900">
              <a:lnSpc>
                <a:spcPct val="120000"/>
              </a:lnSpc>
              <a:spcBef>
                <a:spcPts val="0"/>
              </a:spcBef>
              <a:buFont typeface="Wingdings" pitchFamily="2" charset="2"/>
              <a:buChar char="q"/>
              <a:defRPr/>
            </a:pPr>
            <a:r>
              <a:rPr lang="en-US" sz="2000" dirty="0">
                <a:solidFill>
                  <a:schemeClr val="tx1"/>
                </a:solidFill>
              </a:rPr>
              <a:t>Office of Inspections – effectiveness and efficiency (abuse, mismanagement, &amp; compliance)</a:t>
            </a:r>
          </a:p>
        </p:txBody>
      </p:sp>
    </p:spTree>
    <p:extLst>
      <p:ext uri="{BB962C8B-B14F-4D97-AF65-F5344CB8AC3E}">
        <p14:creationId xmlns:p14="http://schemas.microsoft.com/office/powerpoint/2010/main" val="1646594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847110"/>
            <a:ext cx="10972800" cy="960120"/>
          </a:xfrm>
        </p:spPr>
        <p:txBody>
          <a:bodyPr>
            <a:noAutofit/>
          </a:bodyPr>
          <a:lstStyle/>
          <a:p>
            <a:pPr marL="137160" algn="ctr">
              <a:buClr>
                <a:schemeClr val="accent2"/>
              </a:buClr>
              <a:defRPr/>
            </a:pPr>
            <a:r>
              <a:rPr lang="en-US" sz="6000" dirty="0">
                <a:solidFill>
                  <a:srgbClr val="192F43"/>
                </a:solidFill>
                <a:latin typeface="Franklin Gothic Medium Cond" panose="020B0606030402020204" pitchFamily="34" charset="0"/>
                <a:ea typeface="+mj-ea"/>
                <a:cs typeface="+mj-cs"/>
              </a:rPr>
              <a:t>Fraud Overview</a:t>
            </a:r>
          </a:p>
        </p:txBody>
      </p:sp>
    </p:spTree>
    <p:extLst>
      <p:ext uri="{BB962C8B-B14F-4D97-AF65-F5344CB8AC3E}">
        <p14:creationId xmlns:p14="http://schemas.microsoft.com/office/powerpoint/2010/main" val="2913297957"/>
      </p:ext>
    </p:extLst>
  </p:cSld>
  <p:clrMapOvr>
    <a:masterClrMapping/>
  </p:clrMapOvr>
  <p:transition>
    <p:sndAc>
      <p:stSnd>
        <p:snd r:embed="rId2" name="wind.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093" y="394425"/>
            <a:ext cx="10972800" cy="920025"/>
          </a:xfrm>
        </p:spPr>
        <p:txBody>
          <a:bodyPr/>
          <a:lstStyle/>
          <a:p>
            <a:r>
              <a:rPr lang="en-US" dirty="0"/>
              <a:t>What is Fraud?</a:t>
            </a:r>
          </a:p>
        </p:txBody>
      </p:sp>
      <p:sp>
        <p:nvSpPr>
          <p:cNvPr id="4" name="Rectangle 3"/>
          <p:cNvSpPr txBox="1">
            <a:spLocks noChangeArrowheads="1"/>
          </p:cNvSpPr>
          <p:nvPr/>
        </p:nvSpPr>
        <p:spPr>
          <a:xfrm>
            <a:off x="410093" y="1314450"/>
            <a:ext cx="8462211" cy="4724400"/>
          </a:xfrm>
          <a:prstGeom prst="rect">
            <a:avLst/>
          </a:prstGeom>
        </p:spPr>
        <p:txBody>
          <a:bodyPr vert="horz" lIns="91440" tIns="45720" rIns="91440" bIns="45720" rtlCol="0">
            <a:normAutofit/>
          </a:bodyPr>
          <a:lstStyle>
            <a:lvl1pPr marL="0" indent="0" algn="l" defTabSz="914354" rtl="0" eaLnBrk="1" latinLnBrk="0" hangingPunct="1">
              <a:spcBef>
                <a:spcPct val="200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742913" indent="-285737" algn="l" defTabSz="914354" rtl="0" eaLnBrk="1" latinLnBrk="0" hangingPunct="1">
              <a:spcBef>
                <a:spcPct val="20000"/>
              </a:spcBef>
              <a:buClr>
                <a:srgbClr val="37A5AC"/>
              </a:buClr>
              <a:buFont typeface="Arial" panose="020B0604020202020204"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1200091" indent="-285737" algn="l" defTabSz="914354" rtl="0" eaLnBrk="1" latinLnBrk="0" hangingPunct="1">
              <a:spcBef>
                <a:spcPct val="20000"/>
              </a:spcBef>
              <a:buFont typeface="Arial" panose="020B0604020202020204"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371532" indent="0" algn="l" defTabSz="914354" rtl="0" eaLnBrk="1" latinLnBrk="0" hangingPunct="1">
              <a:spcBef>
                <a:spcPct val="20000"/>
              </a:spcBef>
              <a:buFont typeface="Arial" panose="020B0604020202020204" pitchFamily="34" charset="0"/>
              <a:buNone/>
              <a:defRPr sz="1400"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2057297" indent="-228588" algn="l" defTabSz="914354" rtl="0" eaLnBrk="1" latinLnBrk="0" hangingPunct="1">
              <a:spcBef>
                <a:spcPct val="20000"/>
              </a:spcBef>
              <a:buFont typeface="Arial" panose="020B0604020202020204"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2514474" indent="-228588"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52" indent="-228588"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28" indent="-228588"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06" indent="-228588"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chemeClr val="accent2"/>
              </a:buClr>
            </a:pPr>
            <a:r>
              <a:rPr lang="en-US" altLang="en-US" sz="2800" dirty="0"/>
              <a:t>Fraud has these elements:</a:t>
            </a:r>
          </a:p>
          <a:p>
            <a:pPr marL="342900" indent="-342900">
              <a:buClr>
                <a:schemeClr val="accent2"/>
              </a:buClr>
              <a:buFont typeface="Wingdings" panose="05000000000000000000" pitchFamily="2" charset="2"/>
              <a:buChar char="q"/>
            </a:pPr>
            <a:r>
              <a:rPr lang="en-US" altLang="en-US" sz="2400" dirty="0"/>
              <a:t>Misrepresentation</a:t>
            </a:r>
          </a:p>
          <a:p>
            <a:pPr marL="342900" indent="-342900">
              <a:buClr>
                <a:schemeClr val="accent2"/>
              </a:buClr>
              <a:buFont typeface="Wingdings" panose="05000000000000000000" pitchFamily="2" charset="2"/>
              <a:buChar char="q"/>
            </a:pPr>
            <a:r>
              <a:rPr lang="en-US" altLang="en-US" sz="2400" dirty="0"/>
              <a:t>of a material fact</a:t>
            </a:r>
          </a:p>
          <a:p>
            <a:pPr marL="342900" indent="-342900">
              <a:buClr>
                <a:schemeClr val="accent2"/>
              </a:buClr>
              <a:buFont typeface="Wingdings" panose="05000000000000000000" pitchFamily="2" charset="2"/>
              <a:buChar char="q"/>
            </a:pPr>
            <a:r>
              <a:rPr lang="en-US" altLang="en-US" sz="2400" dirty="0"/>
              <a:t>with the </a:t>
            </a:r>
            <a:r>
              <a:rPr lang="en-US" altLang="en-US" sz="2400" b="1" u="sng" dirty="0"/>
              <a:t>intent</a:t>
            </a:r>
            <a:r>
              <a:rPr lang="en-US" altLang="en-US" sz="2400" dirty="0"/>
              <a:t> to deceive</a:t>
            </a:r>
          </a:p>
          <a:p>
            <a:endParaRPr lang="en-US" altLang="en-US" sz="2400" i="1" dirty="0"/>
          </a:p>
          <a:p>
            <a:endParaRPr lang="en-US" altLang="en-US" sz="2400" i="1" dirty="0"/>
          </a:p>
          <a:p>
            <a:endParaRPr lang="en-US" altLang="en-US" i="1" dirty="0"/>
          </a:p>
        </p:txBody>
      </p:sp>
      <p:pic>
        <p:nvPicPr>
          <p:cNvPr id="6" name="Picture 6" descr="msh0055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62437" y="571102"/>
            <a:ext cx="5220456" cy="520527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8730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Text Box 5"/>
          <p:cNvSpPr txBox="1">
            <a:spLocks noChangeArrowheads="1"/>
          </p:cNvSpPr>
          <p:nvPr/>
        </p:nvSpPr>
        <p:spPr bwMode="auto">
          <a:xfrm>
            <a:off x="9123364" y="457200"/>
            <a:ext cx="3089275" cy="184666"/>
          </a:xfrm>
          <a:prstGeom prst="rect">
            <a:avLst/>
          </a:prstGeom>
          <a:noFill/>
          <a:ln w="9525" algn="ctr">
            <a:noFill/>
            <a:miter lim="800000"/>
            <a:headEnd/>
            <a:tailEnd/>
          </a:ln>
        </p:spPr>
        <p:txBody>
          <a:bodyPr lIns="0" tIns="0" rIns="0" bIns="0">
            <a:spAutoFit/>
          </a:bodyPr>
          <a:lstStyle/>
          <a:p>
            <a:pPr>
              <a:spcBef>
                <a:spcPct val="50000"/>
              </a:spcBef>
            </a:pPr>
            <a:endParaRPr lang="en-US" sz="1200" b="1">
              <a:solidFill>
                <a:srgbClr val="FF0000"/>
              </a:solidFill>
            </a:endParaRPr>
          </a:p>
        </p:txBody>
      </p:sp>
      <p:sp>
        <p:nvSpPr>
          <p:cNvPr id="2" name="Rectangle 1"/>
          <p:cNvSpPr/>
          <p:nvPr/>
        </p:nvSpPr>
        <p:spPr>
          <a:xfrm>
            <a:off x="230154" y="660400"/>
            <a:ext cx="8686800" cy="584775"/>
          </a:xfrm>
          <a:prstGeom prst="rect">
            <a:avLst/>
          </a:prstGeom>
        </p:spPr>
        <p:txBody>
          <a:bodyPr vert="horz" lIns="91440" tIns="45720" rIns="91440" bIns="45720" rtlCol="0" anchor="ctr">
            <a:normAutofit/>
          </a:bodyPr>
          <a:lstStyle/>
          <a:p>
            <a:pPr defTabSz="1219139">
              <a:spcBef>
                <a:spcPct val="0"/>
              </a:spcBef>
            </a:pPr>
            <a:r>
              <a:rPr lang="en-US" sz="3200" dirty="0">
                <a:solidFill>
                  <a:srgbClr val="192F43"/>
                </a:solidFill>
                <a:latin typeface="Franklin Gothic Medium Cond" panose="020B0606030402020204" pitchFamily="34" charset="0"/>
                <a:ea typeface="+mj-ea"/>
                <a:cs typeface="+mj-cs"/>
              </a:rPr>
              <a:t> Who Commits Fraud?</a:t>
            </a:r>
          </a:p>
        </p:txBody>
      </p:sp>
      <p:sp>
        <p:nvSpPr>
          <p:cNvPr id="9" name="Rectangle 3"/>
          <p:cNvSpPr txBox="1">
            <a:spLocks noChangeArrowheads="1"/>
          </p:cNvSpPr>
          <p:nvPr/>
        </p:nvSpPr>
        <p:spPr>
          <a:xfrm>
            <a:off x="492126" y="1512390"/>
            <a:ext cx="10594974" cy="3272761"/>
          </a:xfrm>
          <a:prstGeom prst="rect">
            <a:avLst/>
          </a:prstGeom>
        </p:spPr>
        <p:txBody>
          <a:bodyPr vert="horz" lIns="91440" tIns="45720" rIns="91440" bIns="45720" rtlCol="0">
            <a:normAutofit/>
          </a:bodyPr>
          <a:lstStyle>
            <a:lvl1pPr marL="0" indent="0" algn="l" defTabSz="914354" rtl="0" eaLnBrk="1" latinLnBrk="0" hangingPunct="1">
              <a:spcBef>
                <a:spcPct val="200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742913" indent="-285737" algn="l" defTabSz="914354" rtl="0" eaLnBrk="1" latinLnBrk="0" hangingPunct="1">
              <a:spcBef>
                <a:spcPct val="20000"/>
              </a:spcBef>
              <a:buClr>
                <a:srgbClr val="37A5AC"/>
              </a:buClr>
              <a:buFont typeface="Arial" panose="020B0604020202020204"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1200091" indent="-285737" algn="l" defTabSz="914354" rtl="0" eaLnBrk="1" latinLnBrk="0" hangingPunct="1">
              <a:spcBef>
                <a:spcPct val="20000"/>
              </a:spcBef>
              <a:buFont typeface="Arial" panose="020B0604020202020204"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371532" indent="0" algn="l" defTabSz="914354" rtl="0" eaLnBrk="1" latinLnBrk="0" hangingPunct="1">
              <a:spcBef>
                <a:spcPct val="20000"/>
              </a:spcBef>
              <a:buFont typeface="Arial" panose="020B0604020202020204" pitchFamily="34" charset="0"/>
              <a:buNone/>
              <a:defRPr sz="1400"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2057297" indent="-228588" algn="l" defTabSz="914354" rtl="0" eaLnBrk="1" latinLnBrk="0" hangingPunct="1">
              <a:spcBef>
                <a:spcPct val="20000"/>
              </a:spcBef>
              <a:buFont typeface="Arial" panose="020B0604020202020204"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2514474" indent="-228588"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52" indent="-228588"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28" indent="-228588"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06" indent="-228588"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2400" dirty="0">
                <a:cs typeface="Times New Roman" panose="02020603050405020304" pitchFamily="18" charset="0"/>
              </a:rPr>
              <a:t>People do!</a:t>
            </a:r>
          </a:p>
          <a:p>
            <a:pPr marL="342900" indent="-342900">
              <a:buClr>
                <a:schemeClr val="accent2"/>
              </a:buClr>
              <a:buFont typeface="Wingdings" panose="05000000000000000000" pitchFamily="2" charset="2"/>
              <a:buChar char="q"/>
            </a:pPr>
            <a:r>
              <a:rPr lang="en-US" altLang="en-US" sz="2400" dirty="0">
                <a:solidFill>
                  <a:schemeClr val="tx1"/>
                </a:solidFill>
                <a:cs typeface="Times New Roman" panose="02020603050405020304" pitchFamily="18" charset="0"/>
              </a:rPr>
              <a:t>Employees </a:t>
            </a:r>
            <a:r>
              <a:rPr lang="en-US" altLang="en-US" sz="2400" u="sng" dirty="0">
                <a:solidFill>
                  <a:schemeClr val="tx1"/>
                </a:solidFill>
                <a:cs typeface="Times New Roman" panose="02020603050405020304" pitchFamily="18" charset="0"/>
              </a:rPr>
              <a:t>or</a:t>
            </a:r>
            <a:r>
              <a:rPr lang="en-US" altLang="en-US" sz="2400" dirty="0">
                <a:solidFill>
                  <a:schemeClr val="tx1"/>
                </a:solidFill>
                <a:cs typeface="Times New Roman" panose="02020603050405020304" pitchFamily="18" charset="0"/>
              </a:rPr>
              <a:t> </a:t>
            </a:r>
            <a:r>
              <a:rPr lang="en-US" altLang="en-US" sz="2400" dirty="0">
                <a:cs typeface="Times New Roman" panose="02020603050405020304" pitchFamily="18" charset="0"/>
              </a:rPr>
              <a:t>m</a:t>
            </a:r>
            <a:r>
              <a:rPr lang="en-US" altLang="en-US" sz="2400" dirty="0">
                <a:solidFill>
                  <a:schemeClr val="tx1"/>
                </a:solidFill>
                <a:cs typeface="Times New Roman" panose="02020603050405020304" pitchFamily="18" charset="0"/>
              </a:rPr>
              <a:t>anagement</a:t>
            </a:r>
          </a:p>
          <a:p>
            <a:pPr marL="342900" indent="-342900">
              <a:buClr>
                <a:schemeClr val="accent2"/>
              </a:buClr>
              <a:buFont typeface="Wingdings" panose="05000000000000000000" pitchFamily="2" charset="2"/>
              <a:buChar char="q"/>
            </a:pPr>
            <a:r>
              <a:rPr lang="en-US" altLang="en-US" sz="2400" dirty="0">
                <a:solidFill>
                  <a:schemeClr val="tx1"/>
                </a:solidFill>
                <a:cs typeface="Times New Roman" panose="02020603050405020304" pitchFamily="18" charset="0"/>
              </a:rPr>
              <a:t>Contractor </a:t>
            </a:r>
            <a:r>
              <a:rPr lang="en-US" altLang="en-US" sz="2400" dirty="0">
                <a:cs typeface="Times New Roman" panose="02020603050405020304" pitchFamily="18" charset="0"/>
              </a:rPr>
              <a:t>p</a:t>
            </a:r>
            <a:r>
              <a:rPr lang="en-US" altLang="en-US" sz="2400" dirty="0">
                <a:solidFill>
                  <a:schemeClr val="tx1"/>
                </a:solidFill>
                <a:cs typeface="Times New Roman" panose="02020603050405020304" pitchFamily="18" charset="0"/>
              </a:rPr>
              <a:t>ersonnel </a:t>
            </a:r>
            <a:r>
              <a:rPr lang="en-US" altLang="en-US" sz="2400" u="sng" dirty="0">
                <a:solidFill>
                  <a:schemeClr val="tx1"/>
                </a:solidFill>
                <a:cs typeface="Times New Roman" panose="02020603050405020304" pitchFamily="18" charset="0"/>
              </a:rPr>
              <a:t>or</a:t>
            </a:r>
            <a:r>
              <a:rPr lang="en-US" altLang="en-US" sz="2400" dirty="0">
                <a:solidFill>
                  <a:schemeClr val="tx1"/>
                </a:solidFill>
                <a:cs typeface="Times New Roman" panose="02020603050405020304" pitchFamily="18" charset="0"/>
              </a:rPr>
              <a:t> government </a:t>
            </a:r>
            <a:r>
              <a:rPr lang="en-US" altLang="en-US" sz="2400" dirty="0">
                <a:cs typeface="Times New Roman" panose="02020603050405020304" pitchFamily="18" charset="0"/>
              </a:rPr>
              <a:t>e</a:t>
            </a:r>
            <a:r>
              <a:rPr lang="en-US" altLang="en-US" sz="2400" dirty="0">
                <a:solidFill>
                  <a:schemeClr val="tx1"/>
                </a:solidFill>
                <a:cs typeface="Times New Roman" panose="02020603050405020304" pitchFamily="18" charset="0"/>
              </a:rPr>
              <a:t>mployees</a:t>
            </a:r>
          </a:p>
          <a:p>
            <a:pPr marL="342900" indent="-342900">
              <a:buClr>
                <a:schemeClr val="accent2"/>
              </a:buClr>
              <a:buFont typeface="Wingdings" panose="05000000000000000000" pitchFamily="2" charset="2"/>
              <a:buChar char="q"/>
            </a:pPr>
            <a:r>
              <a:rPr lang="en-US" altLang="en-US" sz="2400" dirty="0">
                <a:solidFill>
                  <a:schemeClr val="tx1"/>
                </a:solidFill>
                <a:cs typeface="Times New Roman" panose="02020603050405020304" pitchFamily="18" charset="0"/>
              </a:rPr>
              <a:t>Military </a:t>
            </a:r>
            <a:r>
              <a:rPr lang="en-US" altLang="en-US" sz="2400" u="sng" dirty="0">
                <a:solidFill>
                  <a:schemeClr val="tx1"/>
                </a:solidFill>
                <a:cs typeface="Times New Roman" panose="02020603050405020304" pitchFamily="18" charset="0"/>
              </a:rPr>
              <a:t>or</a:t>
            </a:r>
            <a:r>
              <a:rPr lang="en-US" altLang="en-US" sz="2400" dirty="0">
                <a:solidFill>
                  <a:schemeClr val="tx1"/>
                </a:solidFill>
                <a:cs typeface="Times New Roman" panose="02020603050405020304" pitchFamily="18" charset="0"/>
              </a:rPr>
              <a:t> </a:t>
            </a:r>
            <a:r>
              <a:rPr lang="en-US" altLang="en-US" sz="2400" dirty="0">
                <a:cs typeface="Times New Roman" panose="02020603050405020304" pitchFamily="18" charset="0"/>
              </a:rPr>
              <a:t>c</a:t>
            </a:r>
            <a:r>
              <a:rPr lang="en-US" altLang="en-US" sz="2400" dirty="0">
                <a:solidFill>
                  <a:schemeClr val="tx1"/>
                </a:solidFill>
                <a:cs typeface="Times New Roman" panose="02020603050405020304" pitchFamily="18" charset="0"/>
              </a:rPr>
              <a:t>ivilian</a:t>
            </a:r>
            <a:endParaRPr lang="en-US" altLang="en-US" sz="2000" dirty="0">
              <a:cs typeface="Times New Roman" panose="02020603050405020304" pitchFamily="18" charset="0"/>
            </a:endParaRPr>
          </a:p>
        </p:txBody>
      </p:sp>
      <p:sp>
        <p:nvSpPr>
          <p:cNvPr id="10" name="Text Box 5"/>
          <p:cNvSpPr txBox="1">
            <a:spLocks noChangeArrowheads="1"/>
          </p:cNvSpPr>
          <p:nvPr/>
        </p:nvSpPr>
        <p:spPr bwMode="auto">
          <a:xfrm>
            <a:off x="492126" y="3433115"/>
            <a:ext cx="11030363" cy="824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0319" tIns="50159" rIns="100319" bIns="50159">
            <a:spAutoFit/>
          </a:bodyPr>
          <a:lstStyle>
            <a:lvl1pPr marL="509588" indent="-509588" defTabSz="1003300">
              <a:spcBef>
                <a:spcPct val="20000"/>
              </a:spcBef>
              <a:buChar char="•"/>
              <a:defRPr sz="2800">
                <a:solidFill>
                  <a:schemeClr val="tx1"/>
                </a:solidFill>
                <a:latin typeface="Arial" panose="020B0604020202020204" pitchFamily="34" charset="0"/>
              </a:defRPr>
            </a:lvl1pPr>
            <a:lvl2pPr marL="742950" indent="-285750" defTabSz="1003300">
              <a:spcBef>
                <a:spcPct val="20000"/>
              </a:spcBef>
              <a:buChar char="•"/>
              <a:defRPr sz="2400">
                <a:solidFill>
                  <a:schemeClr val="tx1"/>
                </a:solidFill>
                <a:latin typeface="Arial" panose="020B0604020202020204" pitchFamily="34" charset="0"/>
              </a:defRPr>
            </a:lvl2pPr>
            <a:lvl3pPr marL="1143000" indent="-228600" defTabSz="1003300">
              <a:spcBef>
                <a:spcPct val="20000"/>
              </a:spcBef>
              <a:buChar char="•"/>
              <a:defRPr sz="2000">
                <a:solidFill>
                  <a:schemeClr val="tx1"/>
                </a:solidFill>
                <a:latin typeface="Arial" panose="020B0604020202020204" pitchFamily="34" charset="0"/>
              </a:defRPr>
            </a:lvl3pPr>
            <a:lvl4pPr marL="1600200" indent="-228600" defTabSz="1003300">
              <a:spcBef>
                <a:spcPct val="20000"/>
              </a:spcBef>
              <a:buChar char="–"/>
              <a:defRPr sz="2000">
                <a:solidFill>
                  <a:schemeClr val="tx1"/>
                </a:solidFill>
                <a:latin typeface="Arial" panose="020B0604020202020204" pitchFamily="34" charset="0"/>
              </a:defRPr>
            </a:lvl4pPr>
            <a:lvl5pPr marL="2057400" indent="-228600" defTabSz="1003300">
              <a:spcBef>
                <a:spcPct val="20000"/>
              </a:spcBef>
              <a:buChar char="»"/>
              <a:defRPr sz="2000">
                <a:solidFill>
                  <a:schemeClr val="tx1"/>
                </a:solidFill>
                <a:latin typeface="Arial" panose="020B0604020202020204" pitchFamily="34" charset="0"/>
              </a:defRPr>
            </a:lvl5pPr>
            <a:lvl6pPr marL="2514600" indent="-228600" defTabSz="10033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10033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10033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10033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eaLnBrk="1" hangingPunct="1">
              <a:spcBef>
                <a:spcPct val="50000"/>
              </a:spcBef>
              <a:buNone/>
            </a:pPr>
            <a:r>
              <a:rPr lang="en-US" altLang="en-US" sz="2400" dirty="0"/>
              <a:t>Companies</a:t>
            </a:r>
            <a:r>
              <a:rPr lang="en-US" altLang="en-US" sz="2600" dirty="0"/>
              <a:t> can also be held responsible for actions of their employees</a:t>
            </a:r>
          </a:p>
          <a:p>
            <a:pPr marL="0" indent="0" eaLnBrk="1" hangingPunct="1">
              <a:spcBef>
                <a:spcPct val="50000"/>
              </a:spcBef>
              <a:buNone/>
            </a:pPr>
            <a:r>
              <a:rPr lang="en-US" altLang="en-US" sz="1400" dirty="0"/>
              <a:t>(Source: United States Air Force, “Fraud Awareness Training for COR-QAE Training Module” October 2008)</a:t>
            </a:r>
            <a:endParaRPr lang="en-US" altLang="en-US" sz="2600" dirty="0"/>
          </a:p>
        </p:txBody>
      </p:sp>
      <p:pic>
        <p:nvPicPr>
          <p:cNvPr id="3074" name="Picture 2" descr="https://media2.picsearch.com/is?XzxICICs5c6uTaKcRrF_UEySRS4mEFMHAY7EJoJqOvs&amp;height=232">
            <a:extLst>
              <a:ext uri="{FF2B5EF4-FFF2-40B4-BE49-F238E27FC236}">
                <a16:creationId xmlns:a16="http://schemas.microsoft.com/office/drawing/2014/main" id="{FD5CA438-00CB-4193-8DB6-CFD7EF9CF4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6344" y="484063"/>
            <a:ext cx="3956145" cy="2691571"/>
          </a:xfrm>
          <a:prstGeom prst="rect">
            <a:avLst/>
          </a:prstGeom>
          <a:noFill/>
          <a:ln w="127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31571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Text Box 5"/>
          <p:cNvSpPr txBox="1">
            <a:spLocks noChangeArrowheads="1"/>
          </p:cNvSpPr>
          <p:nvPr/>
        </p:nvSpPr>
        <p:spPr bwMode="auto">
          <a:xfrm>
            <a:off x="9123364" y="457200"/>
            <a:ext cx="3089275" cy="184666"/>
          </a:xfrm>
          <a:prstGeom prst="rect">
            <a:avLst/>
          </a:prstGeom>
          <a:noFill/>
          <a:ln w="9525" algn="ctr">
            <a:noFill/>
            <a:miter lim="800000"/>
            <a:headEnd/>
            <a:tailEnd/>
          </a:ln>
        </p:spPr>
        <p:txBody>
          <a:bodyPr lIns="0" tIns="0" rIns="0" bIns="0">
            <a:spAutoFit/>
          </a:bodyPr>
          <a:lstStyle/>
          <a:p>
            <a:pPr>
              <a:spcBef>
                <a:spcPct val="50000"/>
              </a:spcBef>
            </a:pPr>
            <a:endParaRPr lang="en-US" sz="1200" b="1">
              <a:solidFill>
                <a:srgbClr val="FF0000"/>
              </a:solidFill>
            </a:endParaRPr>
          </a:p>
        </p:txBody>
      </p:sp>
      <p:sp>
        <p:nvSpPr>
          <p:cNvPr id="2" name="Rectangle 1"/>
          <p:cNvSpPr/>
          <p:nvPr/>
        </p:nvSpPr>
        <p:spPr>
          <a:xfrm>
            <a:off x="436564" y="257145"/>
            <a:ext cx="8686800" cy="584775"/>
          </a:xfrm>
          <a:prstGeom prst="rect">
            <a:avLst/>
          </a:prstGeom>
        </p:spPr>
        <p:txBody>
          <a:bodyPr vert="horz" lIns="91440" tIns="45720" rIns="91440" bIns="45720" rtlCol="0" anchor="ctr">
            <a:normAutofit/>
          </a:bodyPr>
          <a:lstStyle/>
          <a:p>
            <a:pPr defTabSz="1219139">
              <a:spcBef>
                <a:spcPct val="0"/>
              </a:spcBef>
            </a:pPr>
            <a:r>
              <a:rPr lang="en-US" sz="3200" dirty="0">
                <a:solidFill>
                  <a:srgbClr val="192F43"/>
                </a:solidFill>
                <a:latin typeface="Franklin Gothic Medium Cond" panose="020B0606030402020204" pitchFamily="34" charset="0"/>
                <a:ea typeface="+mj-ea"/>
                <a:cs typeface="+mj-cs"/>
              </a:rPr>
              <a:t> Why Do People Commit Fraud: Fraud Diamond Theory</a:t>
            </a:r>
          </a:p>
        </p:txBody>
      </p:sp>
      <p:pic>
        <p:nvPicPr>
          <p:cNvPr id="3" name="Picture 2"/>
          <p:cNvPicPr>
            <a:picLocks noChangeAspect="1"/>
          </p:cNvPicPr>
          <p:nvPr/>
        </p:nvPicPr>
        <p:blipFill>
          <a:blip r:embed="rId3"/>
          <a:stretch>
            <a:fillRect/>
          </a:stretch>
        </p:blipFill>
        <p:spPr>
          <a:xfrm>
            <a:off x="1885070" y="1041975"/>
            <a:ext cx="7619328" cy="4715282"/>
          </a:xfrm>
          <a:prstGeom prst="rect">
            <a:avLst/>
          </a:prstGeom>
        </p:spPr>
      </p:pic>
    </p:spTree>
    <p:extLst>
      <p:ext uri="{BB962C8B-B14F-4D97-AF65-F5344CB8AC3E}">
        <p14:creationId xmlns:p14="http://schemas.microsoft.com/office/powerpoint/2010/main" val="3747236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847110"/>
            <a:ext cx="10972800" cy="960120"/>
          </a:xfrm>
        </p:spPr>
        <p:txBody>
          <a:bodyPr>
            <a:noAutofit/>
          </a:bodyPr>
          <a:lstStyle/>
          <a:p>
            <a:pPr marL="137160" algn="ctr">
              <a:buClr>
                <a:schemeClr val="accent2"/>
              </a:buClr>
              <a:defRPr/>
            </a:pPr>
            <a:r>
              <a:rPr lang="en-US" sz="6000" dirty="0">
                <a:solidFill>
                  <a:srgbClr val="192F43"/>
                </a:solidFill>
                <a:latin typeface="Franklin Gothic Medium Cond" panose="020B0606030402020204" pitchFamily="34" charset="0"/>
                <a:ea typeface="+mj-ea"/>
                <a:cs typeface="+mj-cs"/>
              </a:rPr>
              <a:t>Fraud Detection</a:t>
            </a:r>
          </a:p>
        </p:txBody>
      </p:sp>
    </p:spTree>
    <p:extLst>
      <p:ext uri="{BB962C8B-B14F-4D97-AF65-F5344CB8AC3E}">
        <p14:creationId xmlns:p14="http://schemas.microsoft.com/office/powerpoint/2010/main" val="1524011762"/>
      </p:ext>
    </p:extLst>
  </p:cSld>
  <p:clrMapOvr>
    <a:masterClrMapping/>
  </p:clrMapOvr>
  <p:transition>
    <p:sndAc>
      <p:stSnd>
        <p:snd r:embed="rId2" name="wind.wav"/>
      </p:stSnd>
    </p:sndAc>
  </p:transition>
</p:sld>
</file>

<file path=ppt/theme/theme1.xml><?xml version="1.0" encoding="utf-8"?>
<a:theme xmlns:a="http://schemas.openxmlformats.org/drawingml/2006/main" name="NGA Theme 2016">
  <a:themeElements>
    <a:clrScheme name="NGA Branding">
      <a:dk1>
        <a:srgbClr val="414042"/>
      </a:dk1>
      <a:lt1>
        <a:sysClr val="window" lastClr="FFFFFF"/>
      </a:lt1>
      <a:dk2>
        <a:srgbClr val="192F43"/>
      </a:dk2>
      <a:lt2>
        <a:srgbClr val="D8D8D8"/>
      </a:lt2>
      <a:accent1>
        <a:srgbClr val="1E4D7C"/>
      </a:accent1>
      <a:accent2>
        <a:srgbClr val="37A5AC"/>
      </a:accent2>
      <a:accent3>
        <a:srgbClr val="80C2D4"/>
      </a:accent3>
      <a:accent4>
        <a:srgbClr val="089247"/>
      </a:accent4>
      <a:accent5>
        <a:srgbClr val="8DC63F"/>
      </a:accent5>
      <a:accent6>
        <a:srgbClr val="464646"/>
      </a:accent6>
      <a:hlink>
        <a:srgbClr val="414042"/>
      </a:hlink>
      <a:folHlink>
        <a:srgbClr val="1E4D7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7524786A-B5DA-4637-8A06-6061E06CC0CE}" vid="{2F1D83DE-D1D5-43E2-A51B-1E67F79A3D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B88CA5BA14DA44E99D9940CD8A11DA1" ma:contentTypeVersion="7" ma:contentTypeDescription="Create a new document." ma:contentTypeScope="" ma:versionID="16eb6912e43b261bec2e1438e95fa980">
  <xsd:schema xmlns:xsd="http://www.w3.org/2001/XMLSchema" xmlns:xs="http://www.w3.org/2001/XMLSchema" xmlns:p="http://schemas.microsoft.com/office/2006/metadata/properties" xmlns:ns3="7ca32f4a-91fd-470d-85e6-b7cb12d4ed68" targetNamespace="http://schemas.microsoft.com/office/2006/metadata/properties" ma:root="true" ma:fieldsID="aa954f711cf282a87a57610728b05851" ns3:_="">
    <xsd:import namespace="7ca32f4a-91fd-470d-85e6-b7cb12d4ed6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a32f4a-91fd-470d-85e6-b7cb12d4ed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5C8FA9E-1451-484C-9DC6-719230C0AFB0}">
  <ds:schemaRefs>
    <ds:schemaRef ds:uri="http://schemas.microsoft.com/sharepoint/v3/contenttype/forms"/>
  </ds:schemaRefs>
</ds:datastoreItem>
</file>

<file path=customXml/itemProps2.xml><?xml version="1.0" encoding="utf-8"?>
<ds:datastoreItem xmlns:ds="http://schemas.openxmlformats.org/officeDocument/2006/customXml" ds:itemID="{8632007F-3C7B-47FB-AA62-5416A8E673E4}">
  <ds:schemaRefs>
    <ds:schemaRef ds:uri="http://www.w3.org/XML/1998/namespace"/>
    <ds:schemaRef ds:uri="http://schemas.microsoft.com/office/2006/documentManagement/types"/>
    <ds:schemaRef ds:uri="http://purl.org/dc/terms/"/>
    <ds:schemaRef ds:uri="http://schemas.microsoft.com/office/infopath/2007/PartnerControls"/>
    <ds:schemaRef ds:uri="http://schemas.microsoft.com/office/2006/metadata/properties"/>
    <ds:schemaRef ds:uri="http://purl.org/dc/elements/1.1/"/>
    <ds:schemaRef ds:uri="http://schemas.openxmlformats.org/package/2006/metadata/core-properties"/>
    <ds:schemaRef ds:uri="7ca32f4a-91fd-470d-85e6-b7cb12d4ed68"/>
    <ds:schemaRef ds:uri="http://purl.org/dc/dcmitype/"/>
  </ds:schemaRefs>
</ds:datastoreItem>
</file>

<file path=customXml/itemProps3.xml><?xml version="1.0" encoding="utf-8"?>
<ds:datastoreItem xmlns:ds="http://schemas.openxmlformats.org/officeDocument/2006/customXml" ds:itemID="{08763A1E-F672-460C-B023-5D4527BCB8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a32f4a-91fd-470d-85e6-b7cb12d4ed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16_9_Template</Template>
  <TotalTime>3520</TotalTime>
  <Words>948</Words>
  <Application>Microsoft Office PowerPoint</Application>
  <PresentationFormat>Widescreen</PresentationFormat>
  <Paragraphs>144</Paragraphs>
  <Slides>20</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30" baseType="lpstr">
      <vt:lpstr>Arial</vt:lpstr>
      <vt:lpstr>Calibri</vt:lpstr>
      <vt:lpstr>Cambria</vt:lpstr>
      <vt:lpstr>Franklin Gothic Book</vt:lpstr>
      <vt:lpstr>Franklin Gothic Medium Cond</vt:lpstr>
      <vt:lpstr>Times New Roman</vt:lpstr>
      <vt:lpstr>Wingdings</vt:lpstr>
      <vt:lpstr>Wingdings 2</vt:lpstr>
      <vt:lpstr>NGA Theme 2016</vt:lpstr>
      <vt:lpstr>Image</vt:lpstr>
      <vt:lpstr>PowerPoint Presentation</vt:lpstr>
      <vt:lpstr>Agenda</vt:lpstr>
      <vt:lpstr>Office of Inspector General Overview</vt:lpstr>
      <vt:lpstr>Office of Inspector General Overview</vt:lpstr>
      <vt:lpstr>PowerPoint Presentation</vt:lpstr>
      <vt:lpstr>What is Fraud?</vt:lpstr>
      <vt:lpstr>PowerPoint Presentation</vt:lpstr>
      <vt:lpstr>PowerPoint Presentation</vt:lpstr>
      <vt:lpstr>PowerPoint Presentation</vt:lpstr>
      <vt:lpstr>Fraud Detection: Common Types of Fraud</vt:lpstr>
      <vt:lpstr>Fraud Detection: Types of Investigations</vt:lpstr>
      <vt:lpstr>Fraud Detection: Red Flags</vt:lpstr>
      <vt:lpstr>Fraud Detection: Red Flags (cont.)</vt:lpstr>
      <vt:lpstr>PowerPoint Presentation</vt:lpstr>
      <vt:lpstr>Fraud Prevention: What Can You Do To Combat Fraud?</vt:lpstr>
      <vt:lpstr>Fraud Prevention: What Can You Do To Combat Fraud?</vt:lpstr>
      <vt:lpstr>Fraud Prevention: What Can You Do To Combat Fraud?  For Contracting Personnel</vt:lpstr>
      <vt:lpstr>Fraud Prevention: What Can You Do To Combat Fraud?  For Contracting Personnel (cont’d)</vt:lpstr>
      <vt:lpstr>PowerPoint Presentation</vt:lpstr>
      <vt:lpstr>Questions?</vt:lpstr>
    </vt:vector>
  </TitlesOfParts>
  <Company>U.S.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JardineLuckey Sonia D Mrs NGA-OIGP USA CIV</dc:creator>
  <cp:lastModifiedBy>Lewis, Monica A.</cp:lastModifiedBy>
  <cp:revision>105</cp:revision>
  <cp:lastPrinted>2020-01-10T18:27:47Z</cp:lastPrinted>
  <dcterms:created xsi:type="dcterms:W3CDTF">2019-08-27T22:51:48Z</dcterms:created>
  <dcterms:modified xsi:type="dcterms:W3CDTF">2021-04-27T18:52:10Z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ACG_ClassType">
    <vt:lpwstr>USClassificationMarking</vt:lpwstr>
  </property>
  <property fmtid="{D5CDD505-2E9C-101B-9397-08002B2CF9AE}" pid="3" name="AACG_USAF_Derivatives">
    <vt:lpwstr>GEOINT CG - 140003(SECRET)</vt:lpwstr>
  </property>
  <property fmtid="{D5CDD505-2E9C-101B-9397-08002B2CF9AE}" pid="4" name="PortionWaiver">
    <vt:lpwstr/>
  </property>
  <property fmtid="{D5CDD505-2E9C-101B-9397-08002B2CF9AE}" pid="5" name="PortionLastUsed">
    <vt:lpwstr>(U)</vt:lpwstr>
  </property>
  <property fmtid="{D5CDD505-2E9C-101B-9397-08002B2CF9AE}" pid="6" name="AACG_DescMarkings">
    <vt:lpwstr/>
  </property>
  <property fmtid="{D5CDD505-2E9C-101B-9397-08002B2CF9AE}" pid="7" name="AACG_Footer">
    <vt:lpwstr>_x000d_SECRET</vt:lpwstr>
  </property>
  <property fmtid="{D5CDD505-2E9C-101B-9397-08002B2CF9AE}" pid="8" name="AACG_OFFICE_DLL">
    <vt:bool>true</vt:bool>
  </property>
  <property fmtid="{D5CDD505-2E9C-101B-9397-08002B2CF9AE}" pid="9" name="AACG_Created">
    <vt:bool>true</vt:bool>
  </property>
  <property fmtid="{D5CDD505-2E9C-101B-9397-08002B2CF9AE}" pid="10" name="AACG_SCI_Other">
    <vt:lpwstr/>
  </property>
  <property fmtid="{D5CDD505-2E9C-101B-9397-08002B2CF9AE}" pid="11" name="ContentTypeId">
    <vt:lpwstr>0x010100AB88CA5BA14DA44E99D9940CD8A11DA1</vt:lpwstr>
  </property>
  <property fmtid="{D5CDD505-2E9C-101B-9397-08002B2CF9AE}" pid="12" name="AACG_Header">
    <vt:lpwstr>SECRET</vt:lpwstr>
  </property>
  <property fmtid="{D5CDD505-2E9C-101B-9397-08002B2CF9AE}" pid="13" name="AACG_ClassBlock">
    <vt:lpwstr>Classified By: 1075832-0_x000d_
Derived From: GEOINT CG dated 20100916_x000d_
Reason: _x000d_
Declassify On: 20401231</vt:lpwstr>
  </property>
  <property fmtid="{D5CDD505-2E9C-101B-9397-08002B2CF9AE}" pid="14" name="AACG_DeclOnList">
    <vt:lpwstr>GEOINT CG(25 Years)</vt:lpwstr>
  </property>
  <property fmtid="{D5CDD505-2E9C-101B-9397-08002B2CF9AE}" pid="15" name="AACG_NonInt_Other">
    <vt:lpwstr/>
  </property>
  <property fmtid="{D5CDD505-2E9C-101B-9397-08002B2CF9AE}" pid="16" name="AACG_AddMark">
    <vt:lpwstr/>
  </property>
  <property fmtid="{D5CDD505-2E9C-101B-9397-08002B2CF9AE}" pid="17" name="AACG_Dissem_Other">
    <vt:lpwstr/>
  </property>
</Properties>
</file>